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hnrffGuGa/QSFBipiK3wgQDrRa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This database contains 76 attributes, but all published experiments refer to using a subset of 14 of them. In particular, the Cleveland database is the only one that has been used by ML researchers to</a:t>
            </a:r>
            <a:endParaRPr/>
          </a:p>
          <a:p>
            <a:pPr indent="0" lvl="0" marL="0" rtl="0" algn="l">
              <a:lnSpc>
                <a:spcPct val="100000"/>
              </a:lnSpc>
              <a:spcBef>
                <a:spcPts val="0"/>
              </a:spcBef>
              <a:spcAft>
                <a:spcPts val="0"/>
              </a:spcAft>
              <a:buSzPts val="1400"/>
              <a:buNone/>
            </a:pPr>
            <a:r>
              <a:rPr lang="en-US"/>
              <a:t>this date. The "goal" field refers to the presence of heart disease in the patient. It is integer valued from 0 (no presence) to 4. Experiments with the Cleveland database have concentrated on simply attempting to distinguish presence (values 1,2,3,4) from absence (value 0). </a:t>
            </a:r>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Description of 13 Input variables</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Age:</a:t>
            </a:r>
            <a:r>
              <a:rPr lang="en-US" sz="1100">
                <a:latin typeface="Arial"/>
                <a:ea typeface="Arial"/>
                <a:cs typeface="Arial"/>
                <a:sym typeface="Arial"/>
              </a:rPr>
              <a:t> age of the patient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Sex:</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0: Female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1: Male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Chest Pain Type (cp):</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0: Typical Angina</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1: Atypical Angina</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2: Non-Anginal Pain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3: Asymptomatic</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Resting Blood Pressure:</a:t>
            </a:r>
            <a:r>
              <a:rPr lang="en-US" sz="1100">
                <a:latin typeface="Arial"/>
                <a:ea typeface="Arial"/>
                <a:cs typeface="Arial"/>
                <a:sym typeface="Arial"/>
              </a:rPr>
              <a:t> Person's resting blood pressure(trestbps).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Cholesterol (chol):</a:t>
            </a:r>
            <a:r>
              <a:rPr lang="en-US" sz="1100">
                <a:latin typeface="Arial"/>
                <a:ea typeface="Arial"/>
                <a:cs typeface="Arial"/>
                <a:sym typeface="Arial"/>
              </a:rPr>
              <a:t> Serum Cholesterol in mg/dl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Fasting Blood Sugar (fbs):</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0:Less Than 120mg/ml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1: Greater Than 120mg/ml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Resting Electrocardiographic Measurement(restecg):</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0: Normal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1: ST-T Wave Abnormality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2: Left Ventricular Hypertrophy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Max Heart Rate Achieved (thalch):</a:t>
            </a:r>
            <a:r>
              <a:rPr lang="en-US" sz="1100">
                <a:latin typeface="Arial"/>
                <a:ea typeface="Arial"/>
                <a:cs typeface="Arial"/>
                <a:sym typeface="Arial"/>
              </a:rPr>
              <a:t> Maximum Heart Rate Achieved</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Exercise Induced Angina (exang):</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1: Yes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0: No</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ST Depression (oldpeak):</a:t>
            </a:r>
            <a:r>
              <a:rPr lang="en-US" sz="1100">
                <a:latin typeface="Arial"/>
                <a:ea typeface="Arial"/>
                <a:cs typeface="Arial"/>
                <a:sym typeface="Arial"/>
              </a:rPr>
              <a:t> ST depression induced by exercise relative to rest. </a:t>
            </a:r>
            <a:r>
              <a:rPr b="1" lang="en-US" sz="1100">
                <a:latin typeface="Arial"/>
                <a:ea typeface="Arial"/>
                <a:cs typeface="Arial"/>
                <a:sym typeface="Arial"/>
              </a:rPr>
              <a:t>Slope:</a:t>
            </a:r>
            <a:r>
              <a:rPr lang="en-US" sz="1100">
                <a:latin typeface="Arial"/>
                <a:ea typeface="Arial"/>
                <a:cs typeface="Arial"/>
                <a:sym typeface="Arial"/>
              </a:rPr>
              <a:t> Slope of the peak exercise ST segment (slope):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0: Upsloping</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1: Flat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2: Downsloping</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Thalassemia (thal):</a:t>
            </a:r>
            <a:r>
              <a:rPr lang="en-US" sz="1100">
                <a:latin typeface="Arial"/>
                <a:ea typeface="Arial"/>
                <a:cs typeface="Arial"/>
                <a:sym typeface="Arial"/>
              </a:rPr>
              <a:t> A blood disorder called 'Thalassemia'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0: Normal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1: Fixed Defect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2: Reversible Defect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Number of Major Vessels (ca):</a:t>
            </a:r>
            <a:r>
              <a:rPr lang="en-US" sz="1100">
                <a:latin typeface="Arial"/>
                <a:ea typeface="Arial"/>
                <a:cs typeface="Arial"/>
                <a:sym typeface="Arial"/>
              </a:rPr>
              <a:t> Number of major vessels colored by fluoroscopy.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 1 Output variables:** </a:t>
            </a:r>
            <a:r>
              <a:rPr b="1" lang="en-US" sz="1100">
                <a:latin typeface="Arial"/>
                <a:ea typeface="Arial"/>
                <a:cs typeface="Arial"/>
                <a:sym typeface="Arial"/>
              </a:rPr>
              <a:t>num:</a:t>
            </a:r>
            <a:r>
              <a:rPr lang="en-US" sz="1100">
                <a:latin typeface="Arial"/>
                <a:ea typeface="Arial"/>
                <a:cs typeface="Arial"/>
                <a:sym typeface="Arial"/>
              </a:rPr>
              <a:t> diagnosis of heart disease (angiographic disease status):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0- &lt; 50% diameter narrowing</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1- &gt; 50% diameter narrowing</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92" name="Google Shape;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3007e7f8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3007e7f8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d3007e7f8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21771e0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d21771e08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d21771e08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1"/>
        </a:solidFill>
      </p:bgPr>
    </p:bg>
    <p:spTree>
      <p:nvGrpSpPr>
        <p:cNvPr id="15" name="Shape 15"/>
        <p:cNvGrpSpPr/>
        <p:nvPr/>
      </p:nvGrpSpPr>
      <p:grpSpPr>
        <a:xfrm>
          <a:off x="0" y="0"/>
          <a:ext cx="0" cy="0"/>
          <a:chOff x="0" y="0"/>
          <a:chExt cx="0" cy="0"/>
        </a:xfrm>
      </p:grpSpPr>
      <p:sp>
        <p:nvSpPr>
          <p:cNvPr id="16" name="Google Shape;16;p33"/>
          <p:cNvSpPr/>
          <p:nvPr>
            <p:ph idx="2" type="pic"/>
          </p:nvPr>
        </p:nvSpPr>
        <p:spPr>
          <a:xfrm>
            <a:off x="-9249" y="-4352"/>
            <a:ext cx="12201250" cy="6862352"/>
          </a:xfrm>
          <a:prstGeom prst="rect">
            <a:avLst/>
          </a:prstGeom>
          <a:solidFill>
            <a:schemeClr val="dk1"/>
          </a:solidFill>
          <a:ln>
            <a:noFill/>
          </a:ln>
        </p:spPr>
        <p:txBody>
          <a:bodyPr anchorCtr="0" anchor="t" bIns="45700" lIns="91425" spcFirstLastPara="1" rIns="91425" wrap="square" tIns="45700">
            <a:noAutofit/>
          </a:bodyPr>
          <a:lstStyle>
            <a:lvl1pPr lvl="0"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lvl="1"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2pPr>
            <a:lvl3pPr lvl="2"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3pPr>
            <a:lvl4pPr lvl="3"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4pPr>
            <a:lvl5pPr lvl="4"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33"/>
          <p:cNvSpPr txBox="1"/>
          <p:nvPr>
            <p:ph idx="1" type="body"/>
          </p:nvPr>
        </p:nvSpPr>
        <p:spPr>
          <a:xfrm>
            <a:off x="838200" y="4561873"/>
            <a:ext cx="10515600" cy="703135"/>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1500"/>
              </a:spcBef>
              <a:spcAft>
                <a:spcPts val="0"/>
              </a:spcAft>
              <a:buSzPts val="2400"/>
              <a:buNone/>
              <a:defRPr b="1" i="0" sz="2400" cap="none">
                <a:solidFill>
                  <a:schemeClr val="lt1"/>
                </a:solidFill>
                <a:latin typeface="MingLiU"/>
                <a:ea typeface="MingLiU"/>
                <a:cs typeface="MingLiU"/>
                <a:sym typeface="MingLiU"/>
              </a:defRPr>
            </a:lvl1pPr>
            <a:lvl2pPr indent="-228600" lvl="1" marL="914400" algn="l">
              <a:lnSpc>
                <a:spcPct val="150000"/>
              </a:lnSpc>
              <a:spcBef>
                <a:spcPts val="1500"/>
              </a:spcBef>
              <a:spcAft>
                <a:spcPts val="0"/>
              </a:spcAft>
              <a:buSzPts val="2000"/>
              <a:buNone/>
              <a:defRPr b="1" sz="2000"/>
            </a:lvl2pPr>
            <a:lvl3pPr indent="-228600" lvl="2" marL="1371600" algn="l">
              <a:lnSpc>
                <a:spcPct val="150000"/>
              </a:lnSpc>
              <a:spcBef>
                <a:spcPts val="1500"/>
              </a:spcBef>
              <a:spcAft>
                <a:spcPts val="0"/>
              </a:spcAft>
              <a:buSzPts val="1800"/>
              <a:buNone/>
              <a:defRPr b="1" sz="1800"/>
            </a:lvl3pPr>
            <a:lvl4pPr indent="-228600" lvl="3" marL="1828800" algn="l">
              <a:lnSpc>
                <a:spcPct val="150000"/>
              </a:lnSpc>
              <a:spcBef>
                <a:spcPts val="1500"/>
              </a:spcBef>
              <a:spcAft>
                <a:spcPts val="0"/>
              </a:spcAft>
              <a:buSzPts val="1600"/>
              <a:buNone/>
              <a:defRPr b="1" sz="1600"/>
            </a:lvl4pPr>
            <a:lvl5pPr indent="-228600" lvl="4" marL="2286000" algn="l">
              <a:lnSpc>
                <a:spcPct val="150000"/>
              </a:lnSpc>
              <a:spcBef>
                <a:spcPts val="1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 name="Google Shape;18;p33"/>
          <p:cNvSpPr txBox="1"/>
          <p:nvPr>
            <p:ph type="title"/>
          </p:nvPr>
        </p:nvSpPr>
        <p:spPr>
          <a:xfrm>
            <a:off x="838200" y="2373294"/>
            <a:ext cx="7709488" cy="192781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3800"/>
              <a:buFont typeface="MingLiU"/>
              <a:buNone/>
              <a:defRPr b="1" i="0" sz="13800">
                <a:solidFill>
                  <a:schemeClr val="lt1"/>
                </a:solidFill>
                <a:latin typeface="MingLiU"/>
                <a:ea typeface="MingLiU"/>
                <a:cs typeface="MingLiU"/>
                <a:sym typeface="MingLiU"/>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p:nvPr/>
        </p:nvSpPr>
        <p:spPr>
          <a:xfrm>
            <a:off x="0" y="6027738"/>
            <a:ext cx="830263" cy="83026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 name="Google Shape;20;p33"/>
          <p:cNvSpPr/>
          <p:nvPr/>
        </p:nvSpPr>
        <p:spPr>
          <a:xfrm rot="10800000">
            <a:off x="11361737" y="-10162"/>
            <a:ext cx="830263" cy="83026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33"/>
          <p:cNvSpPr/>
          <p:nvPr/>
        </p:nvSpPr>
        <p:spPr>
          <a:xfrm flipH="1" rot="-5400000">
            <a:off x="1668897" y="3522719"/>
            <a:ext cx="208460" cy="1869849"/>
          </a:xfrm>
          <a:prstGeom prst="rect">
            <a:avLst/>
          </a:prstGeom>
          <a:gradFill>
            <a:gsLst>
              <a:gs pos="0">
                <a:schemeClr val="accent1"/>
              </a:gs>
              <a:gs pos="99000">
                <a:srgbClr val="EE4036">
                  <a:alpha val="0"/>
                </a:srgbClr>
              </a:gs>
              <a:gs pos="100000">
                <a:srgbClr val="EE4036">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
  <p:cSld name="2 content ">
    <p:bg>
      <p:bgPr>
        <a:solidFill>
          <a:schemeClr val="dk1"/>
        </a:solidFill>
      </p:bgPr>
    </p:bg>
    <p:spTree>
      <p:nvGrpSpPr>
        <p:cNvPr id="22" name="Shape 22"/>
        <p:cNvGrpSpPr/>
        <p:nvPr/>
      </p:nvGrpSpPr>
      <p:grpSpPr>
        <a:xfrm>
          <a:off x="0" y="0"/>
          <a:ext cx="0" cy="0"/>
          <a:chOff x="0" y="0"/>
          <a:chExt cx="0" cy="0"/>
        </a:xfrm>
      </p:grpSpPr>
      <p:pic>
        <p:nvPicPr>
          <p:cNvPr id="23" name="Google Shape;23;p34"/>
          <p:cNvPicPr preferRelativeResize="0"/>
          <p:nvPr/>
        </p:nvPicPr>
        <p:blipFill rotWithShape="1">
          <a:blip r:embed="rId2">
            <a:alphaModFix amt="10000"/>
          </a:blip>
          <a:srcRect b="0" l="0" r="0" t="0"/>
          <a:stretch/>
        </p:blipFill>
        <p:spPr>
          <a:xfrm>
            <a:off x="12700" y="-4352"/>
            <a:ext cx="6618160" cy="6862352"/>
          </a:xfrm>
          <a:prstGeom prst="rect">
            <a:avLst/>
          </a:prstGeom>
          <a:noFill/>
          <a:ln>
            <a:noFill/>
          </a:ln>
        </p:spPr>
      </p:pic>
      <p:sp>
        <p:nvSpPr>
          <p:cNvPr id="24" name="Google Shape;24;p34"/>
          <p:cNvSpPr/>
          <p:nvPr/>
        </p:nvSpPr>
        <p:spPr>
          <a:xfrm>
            <a:off x="0" y="6027738"/>
            <a:ext cx="830263" cy="83026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 name="Google Shape;25;p34"/>
          <p:cNvSpPr txBox="1"/>
          <p:nvPr>
            <p:ph type="title"/>
          </p:nvPr>
        </p:nvSpPr>
        <p:spPr>
          <a:xfrm>
            <a:off x="830269" y="168721"/>
            <a:ext cx="4858575" cy="583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MingLiU"/>
              <a:buNone/>
              <a:defRPr b="1" i="0" sz="2400">
                <a:solidFill>
                  <a:schemeClr val="lt1"/>
                </a:solidFill>
                <a:latin typeface="MingLiU"/>
                <a:ea typeface="MingLiU"/>
                <a:cs typeface="MingLiU"/>
                <a:sym typeface="MingLiU"/>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4"/>
          <p:cNvSpPr/>
          <p:nvPr/>
        </p:nvSpPr>
        <p:spPr>
          <a:xfrm flipH="1" rot="-5400000">
            <a:off x="1668897" y="74594"/>
            <a:ext cx="208460" cy="1869849"/>
          </a:xfrm>
          <a:prstGeom prst="rect">
            <a:avLst/>
          </a:prstGeom>
          <a:gradFill>
            <a:gsLst>
              <a:gs pos="0">
                <a:schemeClr val="accent1"/>
              </a:gs>
              <a:gs pos="99000">
                <a:srgbClr val="EE4036">
                  <a:alpha val="0"/>
                </a:srgbClr>
              </a:gs>
              <a:gs pos="100000">
                <a:srgbClr val="EE4036">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 name="Google Shape;27;p34"/>
          <p:cNvSpPr/>
          <p:nvPr/>
        </p:nvSpPr>
        <p:spPr>
          <a:xfrm rot="10800000">
            <a:off x="5800596" y="-4352"/>
            <a:ext cx="830263" cy="83026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 name="Google Shape;28;p34"/>
          <p:cNvSpPr/>
          <p:nvPr>
            <p:ph idx="2" type="pic"/>
          </p:nvPr>
        </p:nvSpPr>
        <p:spPr>
          <a:xfrm>
            <a:off x="6638925" y="-4352"/>
            <a:ext cx="5553075" cy="6862352"/>
          </a:xfrm>
          <a:prstGeom prst="rect">
            <a:avLst/>
          </a:prstGeom>
          <a:solidFill>
            <a:schemeClr val="accent1"/>
          </a:solidFill>
          <a:ln>
            <a:noFill/>
          </a:ln>
        </p:spPr>
        <p:txBody>
          <a:bodyPr anchorCtr="0" anchor="t" bIns="45700" lIns="91425" spcFirstLastPara="1" rIns="91425" wrap="square" tIns="45700">
            <a:normAutofit/>
          </a:bodyPr>
          <a:lstStyle>
            <a:lvl1pPr lvl="0"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lvl="1"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2pPr>
            <a:lvl3pPr lvl="2"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3pPr>
            <a:lvl4pPr lvl="3"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4pPr>
            <a:lvl5pPr lvl="4"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29" name="Google Shape;29;p34"/>
          <p:cNvCxnSpPr/>
          <p:nvPr/>
        </p:nvCxnSpPr>
        <p:spPr>
          <a:xfrm>
            <a:off x="-9250" y="5401053"/>
            <a:ext cx="1395599" cy="1441414"/>
          </a:xfrm>
          <a:prstGeom prst="straightConnector1">
            <a:avLst/>
          </a:prstGeom>
          <a:noFill/>
          <a:ln cap="flat" cmpd="sng" w="9525">
            <a:solidFill>
              <a:schemeClr val="lt1"/>
            </a:solidFill>
            <a:prstDash val="dash"/>
            <a:miter lim="800000"/>
            <a:headEnd len="sm" w="sm" type="none"/>
            <a:tailEnd len="sm" w="sm" type="none"/>
          </a:ln>
        </p:spPr>
      </p:cxnSp>
      <p:cxnSp>
        <p:nvCxnSpPr>
          <p:cNvPr id="30" name="Google Shape;30;p34"/>
          <p:cNvCxnSpPr/>
          <p:nvPr/>
        </p:nvCxnSpPr>
        <p:spPr>
          <a:xfrm>
            <a:off x="5235260" y="-26353"/>
            <a:ext cx="1395599" cy="1441414"/>
          </a:xfrm>
          <a:prstGeom prst="straightConnector1">
            <a:avLst/>
          </a:prstGeom>
          <a:noFill/>
          <a:ln cap="flat" cmpd="sng" w="9525">
            <a:solidFill>
              <a:schemeClr val="lt1"/>
            </a:solidFill>
            <a:prstDash val="dash"/>
            <a:miter lim="800000"/>
            <a:headEnd len="sm" w="sm" type="none"/>
            <a:tailEnd len="sm" w="sm" type="none"/>
          </a:ln>
        </p:spPr>
      </p:cxnSp>
      <p:sp>
        <p:nvSpPr>
          <p:cNvPr id="31" name="Google Shape;31;p34"/>
          <p:cNvSpPr txBox="1"/>
          <p:nvPr>
            <p:ph idx="10" type="dt"/>
          </p:nvPr>
        </p:nvSpPr>
        <p:spPr>
          <a:xfrm>
            <a:off x="838200" y="6492875"/>
            <a:ext cx="2743200" cy="228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4"/>
          <p:cNvSpPr txBox="1"/>
          <p:nvPr>
            <p:ph idx="11" type="ftr"/>
          </p:nvPr>
        </p:nvSpPr>
        <p:spPr>
          <a:xfrm>
            <a:off x="4038600" y="6492875"/>
            <a:ext cx="4114800" cy="228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4"/>
          <p:cNvSpPr txBox="1"/>
          <p:nvPr>
            <p:ph idx="12" type="sldNum"/>
          </p:nvPr>
        </p:nvSpPr>
        <p:spPr>
          <a:xfrm>
            <a:off x="8610600" y="6492875"/>
            <a:ext cx="2743200" cy="228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34"/>
          <p:cNvSpPr txBox="1"/>
          <p:nvPr>
            <p:ph idx="1" type="body"/>
          </p:nvPr>
        </p:nvSpPr>
        <p:spPr>
          <a:xfrm>
            <a:off x="830263" y="1266825"/>
            <a:ext cx="4858574" cy="4495800"/>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500"/>
              </a:spcBef>
              <a:spcAft>
                <a:spcPts val="0"/>
              </a:spcAft>
              <a:buSzPts val="1800"/>
              <a:buChar char="•"/>
              <a:defRPr/>
            </a:lvl1pPr>
            <a:lvl2pPr indent="-342900" lvl="1" marL="914400" algn="l">
              <a:lnSpc>
                <a:spcPct val="150000"/>
              </a:lnSpc>
              <a:spcBef>
                <a:spcPts val="1500"/>
              </a:spcBef>
              <a:spcAft>
                <a:spcPts val="0"/>
              </a:spcAft>
              <a:buSzPts val="1800"/>
              <a:buChar char="•"/>
              <a:defRPr/>
            </a:lvl2pPr>
            <a:lvl3pPr indent="-342900" lvl="2" marL="1371600" algn="l">
              <a:lnSpc>
                <a:spcPct val="150000"/>
              </a:lnSpc>
              <a:spcBef>
                <a:spcPts val="1500"/>
              </a:spcBef>
              <a:spcAft>
                <a:spcPts val="0"/>
              </a:spcAft>
              <a:buSzPts val="1800"/>
              <a:buChar char="•"/>
              <a:defRPr/>
            </a:lvl3pPr>
            <a:lvl4pPr indent="-342900" lvl="3" marL="1828800" algn="l">
              <a:lnSpc>
                <a:spcPct val="150000"/>
              </a:lnSpc>
              <a:spcBef>
                <a:spcPts val="1500"/>
              </a:spcBef>
              <a:spcAft>
                <a:spcPts val="0"/>
              </a:spcAft>
              <a:buSzPts val="1800"/>
              <a:buChar char="•"/>
              <a:defRPr/>
            </a:lvl4pPr>
            <a:lvl5pPr indent="-342900" lvl="4" marL="2286000" algn="l">
              <a:lnSpc>
                <a:spcPct val="150000"/>
              </a:lnSpc>
              <a:spcBef>
                <a:spcPts val="1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p:cSld name="Title and Content ">
    <p:bg>
      <p:bgPr>
        <a:solidFill>
          <a:schemeClr val="dk1"/>
        </a:solidFill>
      </p:bgPr>
    </p:bg>
    <p:spTree>
      <p:nvGrpSpPr>
        <p:cNvPr id="35" name="Shape 35"/>
        <p:cNvGrpSpPr/>
        <p:nvPr/>
      </p:nvGrpSpPr>
      <p:grpSpPr>
        <a:xfrm>
          <a:off x="0" y="0"/>
          <a:ext cx="0" cy="0"/>
          <a:chOff x="0" y="0"/>
          <a:chExt cx="0" cy="0"/>
        </a:xfrm>
      </p:grpSpPr>
      <p:pic>
        <p:nvPicPr>
          <p:cNvPr id="36" name="Google Shape;36;p35"/>
          <p:cNvPicPr preferRelativeResize="0"/>
          <p:nvPr/>
        </p:nvPicPr>
        <p:blipFill rotWithShape="1">
          <a:blip r:embed="rId2">
            <a:alphaModFix amt="10000"/>
          </a:blip>
          <a:srcRect b="0" l="0" r="-2" t="0"/>
          <a:stretch/>
        </p:blipFill>
        <p:spPr>
          <a:xfrm>
            <a:off x="12700" y="-4352"/>
            <a:ext cx="12179300" cy="6862352"/>
          </a:xfrm>
          <a:prstGeom prst="rect">
            <a:avLst/>
          </a:prstGeom>
          <a:noFill/>
          <a:ln>
            <a:noFill/>
          </a:ln>
        </p:spPr>
      </p:pic>
      <p:sp>
        <p:nvSpPr>
          <p:cNvPr id="37" name="Google Shape;37;p35"/>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MingLiU"/>
              <a:buNone/>
              <a:defRPr b="1" i="0" sz="2400">
                <a:solidFill>
                  <a:schemeClr val="lt1"/>
                </a:solidFill>
                <a:latin typeface="MingLiU"/>
                <a:ea typeface="MingLiU"/>
                <a:cs typeface="MingLiU"/>
                <a:sym typeface="MingLiU"/>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8" name="Google Shape;38;p35"/>
          <p:cNvGrpSpPr/>
          <p:nvPr/>
        </p:nvGrpSpPr>
        <p:grpSpPr>
          <a:xfrm>
            <a:off x="0" y="-10162"/>
            <a:ext cx="12192000" cy="6868162"/>
            <a:chOff x="0" y="-10162"/>
            <a:chExt cx="12192000" cy="6868162"/>
          </a:xfrm>
        </p:grpSpPr>
        <p:sp>
          <p:nvSpPr>
            <p:cNvPr id="39" name="Google Shape;39;p35"/>
            <p:cNvSpPr/>
            <p:nvPr/>
          </p:nvSpPr>
          <p:spPr>
            <a:xfrm>
              <a:off x="0" y="6027738"/>
              <a:ext cx="830263" cy="83026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 name="Google Shape;40;p35"/>
            <p:cNvSpPr/>
            <p:nvPr/>
          </p:nvSpPr>
          <p:spPr>
            <a:xfrm rot="10800000">
              <a:off x="11361737" y="-10162"/>
              <a:ext cx="830263" cy="83026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41" name="Google Shape;41;p35"/>
          <p:cNvCxnSpPr/>
          <p:nvPr/>
        </p:nvCxnSpPr>
        <p:spPr>
          <a:xfrm>
            <a:off x="-9250" y="5401053"/>
            <a:ext cx="1395599" cy="1441414"/>
          </a:xfrm>
          <a:prstGeom prst="straightConnector1">
            <a:avLst/>
          </a:prstGeom>
          <a:noFill/>
          <a:ln cap="flat" cmpd="sng" w="9525">
            <a:solidFill>
              <a:schemeClr val="lt1"/>
            </a:solidFill>
            <a:prstDash val="dash"/>
            <a:miter lim="800000"/>
            <a:headEnd len="sm" w="sm" type="none"/>
            <a:tailEnd len="sm" w="sm" type="none"/>
          </a:ln>
        </p:spPr>
      </p:cxnSp>
      <p:cxnSp>
        <p:nvCxnSpPr>
          <p:cNvPr id="42" name="Google Shape;42;p35"/>
          <p:cNvCxnSpPr/>
          <p:nvPr/>
        </p:nvCxnSpPr>
        <p:spPr>
          <a:xfrm>
            <a:off x="10801316" y="-26353"/>
            <a:ext cx="1395599" cy="1441414"/>
          </a:xfrm>
          <a:prstGeom prst="straightConnector1">
            <a:avLst/>
          </a:prstGeom>
          <a:noFill/>
          <a:ln cap="flat" cmpd="sng" w="9525">
            <a:solidFill>
              <a:schemeClr val="lt1"/>
            </a:solidFill>
            <a:prstDash val="dash"/>
            <a:miter lim="800000"/>
            <a:headEnd len="sm" w="sm" type="none"/>
            <a:tailEnd len="sm" w="sm" type="none"/>
          </a:ln>
        </p:spPr>
      </p:cxnSp>
      <p:sp>
        <p:nvSpPr>
          <p:cNvPr id="43" name="Google Shape;43;p35"/>
          <p:cNvSpPr/>
          <p:nvPr/>
        </p:nvSpPr>
        <p:spPr>
          <a:xfrm flipH="1" rot="-5400000">
            <a:off x="1668897" y="74594"/>
            <a:ext cx="208460" cy="1869849"/>
          </a:xfrm>
          <a:prstGeom prst="rect">
            <a:avLst/>
          </a:prstGeom>
          <a:gradFill>
            <a:gsLst>
              <a:gs pos="0">
                <a:schemeClr val="accent1"/>
              </a:gs>
              <a:gs pos="99000">
                <a:srgbClr val="EE4036">
                  <a:alpha val="0"/>
                </a:srgbClr>
              </a:gs>
              <a:gs pos="100000">
                <a:srgbClr val="EE4036">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 name="Google Shape;44;p35"/>
          <p:cNvSpPr txBox="1"/>
          <p:nvPr>
            <p:ph idx="1" type="body"/>
          </p:nvPr>
        </p:nvSpPr>
        <p:spPr>
          <a:xfrm>
            <a:off x="830263" y="1266825"/>
            <a:ext cx="10531474" cy="4495800"/>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500"/>
              </a:spcBef>
              <a:spcAft>
                <a:spcPts val="0"/>
              </a:spcAft>
              <a:buSzPts val="1800"/>
              <a:buChar char="•"/>
              <a:defRPr/>
            </a:lvl1pPr>
            <a:lvl2pPr indent="-342900" lvl="1" marL="914400" algn="l">
              <a:lnSpc>
                <a:spcPct val="150000"/>
              </a:lnSpc>
              <a:spcBef>
                <a:spcPts val="1500"/>
              </a:spcBef>
              <a:spcAft>
                <a:spcPts val="0"/>
              </a:spcAft>
              <a:buSzPts val="1800"/>
              <a:buChar char="•"/>
              <a:defRPr/>
            </a:lvl2pPr>
            <a:lvl3pPr indent="-342900" lvl="2" marL="1371600" algn="l">
              <a:lnSpc>
                <a:spcPct val="150000"/>
              </a:lnSpc>
              <a:spcBef>
                <a:spcPts val="1500"/>
              </a:spcBef>
              <a:spcAft>
                <a:spcPts val="0"/>
              </a:spcAft>
              <a:buSzPts val="1800"/>
              <a:buChar char="•"/>
              <a:defRPr/>
            </a:lvl3pPr>
            <a:lvl4pPr indent="-342900" lvl="3" marL="1828800" algn="l">
              <a:lnSpc>
                <a:spcPct val="150000"/>
              </a:lnSpc>
              <a:spcBef>
                <a:spcPts val="1500"/>
              </a:spcBef>
              <a:spcAft>
                <a:spcPts val="0"/>
              </a:spcAft>
              <a:buSzPts val="1800"/>
              <a:buChar char="•"/>
              <a:defRPr/>
            </a:lvl4pPr>
            <a:lvl5pPr indent="-342900" lvl="4" marL="2286000" algn="l">
              <a:lnSpc>
                <a:spcPct val="150000"/>
              </a:lnSpc>
              <a:spcBef>
                <a:spcPts val="1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aption">
  <p:cSld name="Image and Caption">
    <p:bg>
      <p:bgPr>
        <a:solidFill>
          <a:schemeClr val="dk1"/>
        </a:solidFill>
      </p:bgPr>
    </p:bg>
    <p:spTree>
      <p:nvGrpSpPr>
        <p:cNvPr id="45" name="Shape 45"/>
        <p:cNvGrpSpPr/>
        <p:nvPr/>
      </p:nvGrpSpPr>
      <p:grpSpPr>
        <a:xfrm>
          <a:off x="0" y="0"/>
          <a:ext cx="0" cy="0"/>
          <a:chOff x="0" y="0"/>
          <a:chExt cx="0" cy="0"/>
        </a:xfrm>
      </p:grpSpPr>
      <p:sp>
        <p:nvSpPr>
          <p:cNvPr id="46" name="Google Shape;46;p36"/>
          <p:cNvSpPr/>
          <p:nvPr>
            <p:ph idx="2" type="pic"/>
          </p:nvPr>
        </p:nvSpPr>
        <p:spPr>
          <a:xfrm>
            <a:off x="0" y="-4763"/>
            <a:ext cx="12179300" cy="6862763"/>
          </a:xfrm>
          <a:prstGeom prst="rect">
            <a:avLst/>
          </a:prstGeom>
          <a:solidFill>
            <a:schemeClr val="accent1"/>
          </a:solidFill>
          <a:ln>
            <a:noFill/>
          </a:ln>
        </p:spPr>
        <p:txBody>
          <a:bodyPr anchorCtr="0" anchor="t" bIns="45700" lIns="91425" spcFirstLastPara="1" rIns="91425" wrap="square" tIns="45700">
            <a:normAutofit/>
          </a:bodyPr>
          <a:lstStyle>
            <a:lvl1pPr lvl="0"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lvl="1"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2pPr>
            <a:lvl3pPr lvl="2"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3pPr>
            <a:lvl4pPr lvl="3"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4pPr>
            <a:lvl5pPr lvl="4"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 name="Google Shape;47;p36"/>
          <p:cNvSpPr txBox="1"/>
          <p:nvPr>
            <p:ph type="title"/>
          </p:nvPr>
        </p:nvSpPr>
        <p:spPr>
          <a:xfrm>
            <a:off x="5312215" y="2432458"/>
            <a:ext cx="6044503" cy="583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MingLiU"/>
              <a:buNone/>
              <a:defRPr b="1" i="0" sz="2400">
                <a:solidFill>
                  <a:schemeClr val="lt1"/>
                </a:solidFill>
                <a:latin typeface="MingLiU"/>
                <a:ea typeface="MingLiU"/>
                <a:cs typeface="MingLiU"/>
                <a:sym typeface="MingLiU"/>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6"/>
          <p:cNvSpPr txBox="1"/>
          <p:nvPr>
            <p:ph idx="1" type="body"/>
          </p:nvPr>
        </p:nvSpPr>
        <p:spPr>
          <a:xfrm>
            <a:off x="5311775" y="3530600"/>
            <a:ext cx="6044943" cy="282575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500"/>
              </a:spcBef>
              <a:spcAft>
                <a:spcPts val="0"/>
              </a:spcAft>
              <a:buSzPts val="1500"/>
              <a:buNone/>
              <a:defRPr/>
            </a:lvl1pPr>
            <a:lvl2pPr indent="-342900" lvl="1" marL="914400" algn="l">
              <a:lnSpc>
                <a:spcPct val="150000"/>
              </a:lnSpc>
              <a:spcBef>
                <a:spcPts val="1500"/>
              </a:spcBef>
              <a:spcAft>
                <a:spcPts val="0"/>
              </a:spcAft>
              <a:buSzPts val="1800"/>
              <a:buChar char="•"/>
              <a:defRPr/>
            </a:lvl2pPr>
            <a:lvl3pPr indent="-342900" lvl="2" marL="1371600" algn="l">
              <a:lnSpc>
                <a:spcPct val="150000"/>
              </a:lnSpc>
              <a:spcBef>
                <a:spcPts val="1500"/>
              </a:spcBef>
              <a:spcAft>
                <a:spcPts val="0"/>
              </a:spcAft>
              <a:buSzPts val="1800"/>
              <a:buChar char="•"/>
              <a:defRPr/>
            </a:lvl3pPr>
            <a:lvl4pPr indent="-342900" lvl="3" marL="1828800" algn="l">
              <a:lnSpc>
                <a:spcPct val="150000"/>
              </a:lnSpc>
              <a:spcBef>
                <a:spcPts val="1500"/>
              </a:spcBef>
              <a:spcAft>
                <a:spcPts val="0"/>
              </a:spcAft>
              <a:buSzPts val="1800"/>
              <a:buChar char="•"/>
              <a:defRPr/>
            </a:lvl4pPr>
            <a:lvl5pPr indent="-342900" lvl="4" marL="2286000" algn="l">
              <a:lnSpc>
                <a:spcPct val="150000"/>
              </a:lnSpc>
              <a:spcBef>
                <a:spcPts val="1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1"/>
        </a:solidFill>
      </p:bgPr>
    </p:bg>
    <p:spTree>
      <p:nvGrpSpPr>
        <p:cNvPr id="49" name="Shape 49"/>
        <p:cNvGrpSpPr/>
        <p:nvPr/>
      </p:nvGrpSpPr>
      <p:grpSpPr>
        <a:xfrm>
          <a:off x="0" y="0"/>
          <a:ext cx="0" cy="0"/>
          <a:chOff x="0" y="0"/>
          <a:chExt cx="0" cy="0"/>
        </a:xfrm>
      </p:grpSpPr>
      <p:pic>
        <p:nvPicPr>
          <p:cNvPr id="50" name="Google Shape;50;p37"/>
          <p:cNvPicPr preferRelativeResize="0"/>
          <p:nvPr/>
        </p:nvPicPr>
        <p:blipFill rotWithShape="1">
          <a:blip r:embed="rId2">
            <a:alphaModFix amt="10000"/>
          </a:blip>
          <a:srcRect b="0" l="0" r="-2" t="0"/>
          <a:stretch/>
        </p:blipFill>
        <p:spPr>
          <a:xfrm>
            <a:off x="12700" y="-4352"/>
            <a:ext cx="12179300" cy="6862352"/>
          </a:xfrm>
          <a:prstGeom prst="rect">
            <a:avLst/>
          </a:prstGeom>
          <a:noFill/>
          <a:ln>
            <a:noFill/>
          </a:ln>
        </p:spPr>
      </p:pic>
      <p:sp>
        <p:nvSpPr>
          <p:cNvPr id="51" name="Google Shape;51;p37"/>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MingLiU"/>
              <a:buNone/>
              <a:defRPr b="1" i="0" sz="2400">
                <a:solidFill>
                  <a:schemeClr val="lt1"/>
                </a:solidFill>
                <a:latin typeface="MingLiU"/>
                <a:ea typeface="MingLiU"/>
                <a:cs typeface="MingLiU"/>
                <a:sym typeface="MingLiU"/>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2" name="Google Shape;52;p37"/>
          <p:cNvGrpSpPr/>
          <p:nvPr/>
        </p:nvGrpSpPr>
        <p:grpSpPr>
          <a:xfrm>
            <a:off x="0" y="-10162"/>
            <a:ext cx="12192000" cy="6868162"/>
            <a:chOff x="0" y="-10162"/>
            <a:chExt cx="12192000" cy="6868162"/>
          </a:xfrm>
        </p:grpSpPr>
        <p:sp>
          <p:nvSpPr>
            <p:cNvPr id="53" name="Google Shape;53;p37"/>
            <p:cNvSpPr/>
            <p:nvPr/>
          </p:nvSpPr>
          <p:spPr>
            <a:xfrm>
              <a:off x="0" y="6027738"/>
              <a:ext cx="830263" cy="83026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 name="Google Shape;54;p37"/>
            <p:cNvSpPr/>
            <p:nvPr/>
          </p:nvSpPr>
          <p:spPr>
            <a:xfrm rot="10800000">
              <a:off x="11361737" y="-10162"/>
              <a:ext cx="830263" cy="83026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5" name="Google Shape;55;p37"/>
          <p:cNvSpPr txBox="1"/>
          <p:nvPr>
            <p:ph idx="1" type="body"/>
          </p:nvPr>
        </p:nvSpPr>
        <p:spPr>
          <a:xfrm>
            <a:off x="838201" y="1618714"/>
            <a:ext cx="4433046" cy="703135"/>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1500"/>
              </a:spcBef>
              <a:spcAft>
                <a:spcPts val="0"/>
              </a:spcAft>
              <a:buSzPts val="1800"/>
              <a:buNone/>
              <a:defRPr b="1" i="0" sz="1800" cap="none">
                <a:solidFill>
                  <a:schemeClr val="accent1"/>
                </a:solidFill>
                <a:latin typeface="MingLiU"/>
                <a:ea typeface="MingLiU"/>
                <a:cs typeface="MingLiU"/>
                <a:sym typeface="MingLiU"/>
              </a:defRPr>
            </a:lvl1pPr>
            <a:lvl2pPr indent="-228600" lvl="1" marL="914400" algn="l">
              <a:lnSpc>
                <a:spcPct val="150000"/>
              </a:lnSpc>
              <a:spcBef>
                <a:spcPts val="1500"/>
              </a:spcBef>
              <a:spcAft>
                <a:spcPts val="0"/>
              </a:spcAft>
              <a:buSzPts val="2000"/>
              <a:buNone/>
              <a:defRPr b="1" sz="2000"/>
            </a:lvl2pPr>
            <a:lvl3pPr indent="-228600" lvl="2" marL="1371600" algn="l">
              <a:lnSpc>
                <a:spcPct val="150000"/>
              </a:lnSpc>
              <a:spcBef>
                <a:spcPts val="1500"/>
              </a:spcBef>
              <a:spcAft>
                <a:spcPts val="0"/>
              </a:spcAft>
              <a:buSzPts val="1800"/>
              <a:buNone/>
              <a:defRPr b="1" sz="1800"/>
            </a:lvl3pPr>
            <a:lvl4pPr indent="-228600" lvl="3" marL="1828800" algn="l">
              <a:lnSpc>
                <a:spcPct val="150000"/>
              </a:lnSpc>
              <a:spcBef>
                <a:spcPts val="1500"/>
              </a:spcBef>
              <a:spcAft>
                <a:spcPts val="0"/>
              </a:spcAft>
              <a:buSzPts val="1600"/>
              <a:buNone/>
              <a:defRPr b="1" sz="1600"/>
            </a:lvl4pPr>
            <a:lvl5pPr indent="-228600" lvl="4" marL="2286000" algn="l">
              <a:lnSpc>
                <a:spcPct val="150000"/>
              </a:lnSpc>
              <a:spcBef>
                <a:spcPts val="1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37"/>
          <p:cNvSpPr txBox="1"/>
          <p:nvPr>
            <p:ph idx="2" type="body"/>
          </p:nvPr>
        </p:nvSpPr>
        <p:spPr>
          <a:xfrm>
            <a:off x="6932749" y="1618714"/>
            <a:ext cx="4433046" cy="703135"/>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1500"/>
              </a:spcBef>
              <a:spcAft>
                <a:spcPts val="0"/>
              </a:spcAft>
              <a:buSzPts val="1800"/>
              <a:buNone/>
              <a:defRPr b="1" i="0" sz="1800" cap="none">
                <a:solidFill>
                  <a:schemeClr val="accent1"/>
                </a:solidFill>
                <a:latin typeface="MingLiU"/>
                <a:ea typeface="MingLiU"/>
                <a:cs typeface="MingLiU"/>
                <a:sym typeface="MingLiU"/>
              </a:defRPr>
            </a:lvl1pPr>
            <a:lvl2pPr indent="-228600" lvl="1" marL="914400" algn="l">
              <a:lnSpc>
                <a:spcPct val="150000"/>
              </a:lnSpc>
              <a:spcBef>
                <a:spcPts val="1500"/>
              </a:spcBef>
              <a:spcAft>
                <a:spcPts val="0"/>
              </a:spcAft>
              <a:buSzPts val="2000"/>
              <a:buNone/>
              <a:defRPr b="1" sz="2000"/>
            </a:lvl2pPr>
            <a:lvl3pPr indent="-228600" lvl="2" marL="1371600" algn="l">
              <a:lnSpc>
                <a:spcPct val="150000"/>
              </a:lnSpc>
              <a:spcBef>
                <a:spcPts val="1500"/>
              </a:spcBef>
              <a:spcAft>
                <a:spcPts val="0"/>
              </a:spcAft>
              <a:buSzPts val="1800"/>
              <a:buNone/>
              <a:defRPr b="1" sz="1800"/>
            </a:lvl3pPr>
            <a:lvl4pPr indent="-228600" lvl="3" marL="1828800" algn="l">
              <a:lnSpc>
                <a:spcPct val="150000"/>
              </a:lnSpc>
              <a:spcBef>
                <a:spcPts val="1500"/>
              </a:spcBef>
              <a:spcAft>
                <a:spcPts val="0"/>
              </a:spcAft>
              <a:buSzPts val="1600"/>
              <a:buNone/>
              <a:defRPr b="1" sz="1600"/>
            </a:lvl4pPr>
            <a:lvl5pPr indent="-228600" lvl="4" marL="2286000" algn="l">
              <a:lnSpc>
                <a:spcPct val="150000"/>
              </a:lnSpc>
              <a:spcBef>
                <a:spcPts val="1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37"/>
          <p:cNvSpPr/>
          <p:nvPr/>
        </p:nvSpPr>
        <p:spPr>
          <a:xfrm flipH="1" rot="-5400000">
            <a:off x="1668897" y="74594"/>
            <a:ext cx="208460" cy="1869849"/>
          </a:xfrm>
          <a:prstGeom prst="rect">
            <a:avLst/>
          </a:prstGeom>
          <a:gradFill>
            <a:gsLst>
              <a:gs pos="0">
                <a:schemeClr val="accent1"/>
              </a:gs>
              <a:gs pos="99000">
                <a:srgbClr val="EE4036">
                  <a:alpha val="0"/>
                </a:srgbClr>
              </a:gs>
              <a:gs pos="100000">
                <a:srgbClr val="EE4036">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8" name="Google Shape;58;p37"/>
          <p:cNvCxnSpPr/>
          <p:nvPr/>
        </p:nvCxnSpPr>
        <p:spPr>
          <a:xfrm>
            <a:off x="-9250" y="5401053"/>
            <a:ext cx="1395599" cy="1441414"/>
          </a:xfrm>
          <a:prstGeom prst="straightConnector1">
            <a:avLst/>
          </a:prstGeom>
          <a:noFill/>
          <a:ln cap="flat" cmpd="sng" w="9525">
            <a:solidFill>
              <a:schemeClr val="lt1"/>
            </a:solidFill>
            <a:prstDash val="dash"/>
            <a:miter lim="800000"/>
            <a:headEnd len="sm" w="sm" type="none"/>
            <a:tailEnd len="sm" w="sm" type="none"/>
          </a:ln>
        </p:spPr>
      </p:cxnSp>
      <p:cxnSp>
        <p:nvCxnSpPr>
          <p:cNvPr id="59" name="Google Shape;59;p37"/>
          <p:cNvCxnSpPr/>
          <p:nvPr/>
        </p:nvCxnSpPr>
        <p:spPr>
          <a:xfrm>
            <a:off x="10801316" y="-26353"/>
            <a:ext cx="1395599" cy="1441414"/>
          </a:xfrm>
          <a:prstGeom prst="straightConnector1">
            <a:avLst/>
          </a:prstGeom>
          <a:noFill/>
          <a:ln cap="flat" cmpd="sng" w="9525">
            <a:solidFill>
              <a:schemeClr val="lt1"/>
            </a:solidFill>
            <a:prstDash val="dash"/>
            <a:miter lim="800000"/>
            <a:headEnd len="sm" w="sm" type="none"/>
            <a:tailEnd len="sm" w="sm" type="none"/>
          </a:ln>
        </p:spPr>
      </p:cxnSp>
      <p:sp>
        <p:nvSpPr>
          <p:cNvPr id="60" name="Google Shape;60;p37"/>
          <p:cNvSpPr txBox="1"/>
          <p:nvPr>
            <p:ph idx="10" type="dt"/>
          </p:nvPr>
        </p:nvSpPr>
        <p:spPr>
          <a:xfrm>
            <a:off x="838200" y="6492875"/>
            <a:ext cx="2743200" cy="228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7"/>
          <p:cNvSpPr txBox="1"/>
          <p:nvPr>
            <p:ph idx="11" type="ftr"/>
          </p:nvPr>
        </p:nvSpPr>
        <p:spPr>
          <a:xfrm>
            <a:off x="4038600" y="6492875"/>
            <a:ext cx="4114800" cy="228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7"/>
          <p:cNvSpPr txBox="1"/>
          <p:nvPr>
            <p:ph idx="12" type="sldNum"/>
          </p:nvPr>
        </p:nvSpPr>
        <p:spPr>
          <a:xfrm>
            <a:off x="8610600" y="6492875"/>
            <a:ext cx="2743200" cy="228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37"/>
          <p:cNvSpPr txBox="1"/>
          <p:nvPr>
            <p:ph idx="3" type="body"/>
          </p:nvPr>
        </p:nvSpPr>
        <p:spPr>
          <a:xfrm>
            <a:off x="830263" y="2474913"/>
            <a:ext cx="4434840" cy="3094037"/>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500"/>
              </a:spcBef>
              <a:spcAft>
                <a:spcPts val="0"/>
              </a:spcAft>
              <a:buSzPts val="1800"/>
              <a:buChar char="•"/>
              <a:defRPr/>
            </a:lvl1pPr>
            <a:lvl2pPr indent="-323850" lvl="1" marL="914400" algn="l">
              <a:lnSpc>
                <a:spcPct val="150000"/>
              </a:lnSpc>
              <a:spcBef>
                <a:spcPts val="600"/>
              </a:spcBef>
              <a:spcAft>
                <a:spcPts val="0"/>
              </a:spcAft>
              <a:buSzPts val="1500"/>
              <a:buChar char="•"/>
              <a:defRPr/>
            </a:lvl2pPr>
            <a:lvl3pPr indent="-342900" lvl="2" marL="1371600" algn="l">
              <a:lnSpc>
                <a:spcPct val="150000"/>
              </a:lnSpc>
              <a:spcBef>
                <a:spcPts val="1500"/>
              </a:spcBef>
              <a:spcAft>
                <a:spcPts val="0"/>
              </a:spcAft>
              <a:buSzPts val="1800"/>
              <a:buChar char="•"/>
              <a:defRPr/>
            </a:lvl3pPr>
            <a:lvl4pPr indent="-342900" lvl="3" marL="1828800" algn="l">
              <a:lnSpc>
                <a:spcPct val="150000"/>
              </a:lnSpc>
              <a:spcBef>
                <a:spcPts val="1500"/>
              </a:spcBef>
              <a:spcAft>
                <a:spcPts val="0"/>
              </a:spcAft>
              <a:buSzPts val="1800"/>
              <a:buChar char="•"/>
              <a:defRPr/>
            </a:lvl4pPr>
            <a:lvl5pPr indent="-342900" lvl="4" marL="2286000" algn="l">
              <a:lnSpc>
                <a:spcPct val="150000"/>
              </a:lnSpc>
              <a:spcBef>
                <a:spcPts val="1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37"/>
          <p:cNvSpPr txBox="1"/>
          <p:nvPr>
            <p:ph idx="4" type="body"/>
          </p:nvPr>
        </p:nvSpPr>
        <p:spPr>
          <a:xfrm>
            <a:off x="6932748" y="2474913"/>
            <a:ext cx="4434840" cy="3094037"/>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500"/>
              </a:spcBef>
              <a:spcAft>
                <a:spcPts val="0"/>
              </a:spcAft>
              <a:buSzPts val="1800"/>
              <a:buChar char="•"/>
              <a:defRPr/>
            </a:lvl1pPr>
            <a:lvl2pPr indent="-323850" lvl="1" marL="914400" algn="l">
              <a:lnSpc>
                <a:spcPct val="150000"/>
              </a:lnSpc>
              <a:spcBef>
                <a:spcPts val="600"/>
              </a:spcBef>
              <a:spcAft>
                <a:spcPts val="0"/>
              </a:spcAft>
              <a:buSzPts val="1500"/>
              <a:buChar char="•"/>
              <a:defRPr/>
            </a:lvl2pPr>
            <a:lvl3pPr indent="-342900" lvl="2" marL="1371600" algn="l">
              <a:lnSpc>
                <a:spcPct val="150000"/>
              </a:lnSpc>
              <a:spcBef>
                <a:spcPts val="1500"/>
              </a:spcBef>
              <a:spcAft>
                <a:spcPts val="0"/>
              </a:spcAft>
              <a:buSzPts val="1800"/>
              <a:buChar char="•"/>
              <a:defRPr/>
            </a:lvl3pPr>
            <a:lvl4pPr indent="-342900" lvl="3" marL="1828800" algn="l">
              <a:lnSpc>
                <a:spcPct val="150000"/>
              </a:lnSpc>
              <a:spcBef>
                <a:spcPts val="1500"/>
              </a:spcBef>
              <a:spcAft>
                <a:spcPts val="0"/>
              </a:spcAft>
              <a:buSzPts val="1800"/>
              <a:buChar char="•"/>
              <a:defRPr/>
            </a:lvl4pPr>
            <a:lvl5pPr indent="-342900" lvl="4" marL="2286000" algn="l">
              <a:lnSpc>
                <a:spcPct val="150000"/>
              </a:lnSpc>
              <a:spcBef>
                <a:spcPts val="1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38"/>
          <p:cNvSpPr txBox="1"/>
          <p:nvPr>
            <p:ph idx="10" type="dt"/>
          </p:nvPr>
        </p:nvSpPr>
        <p:spPr>
          <a:xfrm>
            <a:off x="838200" y="6492875"/>
            <a:ext cx="2743200" cy="228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8"/>
          <p:cNvSpPr txBox="1"/>
          <p:nvPr>
            <p:ph idx="11" type="ftr"/>
          </p:nvPr>
        </p:nvSpPr>
        <p:spPr>
          <a:xfrm>
            <a:off x="4038600" y="6492875"/>
            <a:ext cx="4114800" cy="228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8"/>
          <p:cNvSpPr txBox="1"/>
          <p:nvPr>
            <p:ph idx="12" type="sldNum"/>
          </p:nvPr>
        </p:nvSpPr>
        <p:spPr>
          <a:xfrm>
            <a:off x="8610600" y="6492875"/>
            <a:ext cx="2743200" cy="228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69" name="Google Shape;69;p38"/>
          <p:cNvPicPr preferRelativeResize="0"/>
          <p:nvPr/>
        </p:nvPicPr>
        <p:blipFill rotWithShape="1">
          <a:blip r:embed="rId2">
            <a:alphaModFix amt="10000"/>
          </a:blip>
          <a:srcRect b="0" l="0" r="-2" t="0"/>
          <a:stretch/>
        </p:blipFill>
        <p:spPr>
          <a:xfrm>
            <a:off x="12700" y="-4352"/>
            <a:ext cx="12179300" cy="68623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2400"/>
              <a:buFont typeface="MingLiU"/>
              <a:buNone/>
              <a:defRPr b="1" i="0" sz="2400" u="none" cap="none" strike="noStrike">
                <a:solidFill>
                  <a:schemeClr val="lt1"/>
                </a:solidFill>
                <a:latin typeface="MingLiU"/>
                <a:ea typeface="MingLiU"/>
                <a:cs typeface="MingLiU"/>
                <a:sym typeface="MingLiU"/>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2pPr>
            <a:lvl3pPr indent="-323850" lvl="2" marL="1371600"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3pPr>
            <a:lvl4pPr indent="-323850" lvl="3" marL="1828800"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4pPr>
            <a:lvl5pPr indent="-323850" lvl="4" marL="2286000" marR="0" rtl="0" algn="l">
              <a:lnSpc>
                <a:spcPct val="150000"/>
              </a:lnSpc>
              <a:spcBef>
                <a:spcPts val="15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2"/>
          <p:cNvSpPr txBox="1"/>
          <p:nvPr>
            <p:ph idx="10" type="dt"/>
          </p:nvPr>
        </p:nvSpPr>
        <p:spPr>
          <a:xfrm>
            <a:off x="838200" y="6492875"/>
            <a:ext cx="2743200" cy="228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32"/>
          <p:cNvSpPr txBox="1"/>
          <p:nvPr>
            <p:ph idx="11" type="ftr"/>
          </p:nvPr>
        </p:nvSpPr>
        <p:spPr>
          <a:xfrm>
            <a:off x="4038600" y="6492875"/>
            <a:ext cx="4114800" cy="228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32"/>
          <p:cNvSpPr txBox="1"/>
          <p:nvPr>
            <p:ph idx="12" type="sldNum"/>
          </p:nvPr>
        </p:nvSpPr>
        <p:spPr>
          <a:xfrm>
            <a:off x="8610600" y="6492875"/>
            <a:ext cx="2743200" cy="228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31.png"/><Relationship Id="rId11" Type="http://schemas.openxmlformats.org/officeDocument/2006/relationships/image" Target="../media/image50.png"/><Relationship Id="rId10" Type="http://schemas.openxmlformats.org/officeDocument/2006/relationships/image" Target="../media/image34.png"/><Relationship Id="rId9"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2.png"/><Relationship Id="rId7" Type="http://schemas.openxmlformats.org/officeDocument/2006/relationships/image" Target="../media/image44.png"/><Relationship Id="rId8"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7.png"/><Relationship Id="rId5" Type="http://schemas.openxmlformats.org/officeDocument/2006/relationships/image" Target="../media/image41.png"/><Relationship Id="rId6" Type="http://schemas.openxmlformats.org/officeDocument/2006/relationships/image" Target="../media/image54.png"/><Relationship Id="rId7" Type="http://schemas.openxmlformats.org/officeDocument/2006/relationships/image" Target="../media/image49.png"/><Relationship Id="rId8"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rchive.ics.uci.edu/ml/datasets/Heart+Disease?spm=5176.100239.blogcont54260.8.TRNGo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
          <p:cNvPicPr preferRelativeResize="0"/>
          <p:nvPr>
            <p:ph idx="2" type="pic"/>
          </p:nvPr>
        </p:nvPicPr>
        <p:blipFill rotWithShape="1">
          <a:blip r:embed="rId3">
            <a:alphaModFix amt="62000"/>
          </a:blip>
          <a:srcRect b="0" l="0" r="0" t="0"/>
          <a:stretch/>
        </p:blipFill>
        <p:spPr>
          <a:xfrm>
            <a:off x="-9249" y="-4352"/>
            <a:ext cx="12201250" cy="6862352"/>
          </a:xfrm>
          <a:prstGeom prst="rect">
            <a:avLst/>
          </a:prstGeom>
          <a:solidFill>
            <a:schemeClr val="dk1"/>
          </a:solidFill>
          <a:ln>
            <a:noFill/>
          </a:ln>
        </p:spPr>
      </p:pic>
      <p:pic>
        <p:nvPicPr>
          <p:cNvPr id="76" name="Google Shape;76;p1"/>
          <p:cNvPicPr preferRelativeResize="0"/>
          <p:nvPr/>
        </p:nvPicPr>
        <p:blipFill rotWithShape="1">
          <a:blip r:embed="rId4">
            <a:alphaModFix amt="10000"/>
          </a:blip>
          <a:srcRect b="0" l="0" r="0" t="0"/>
          <a:stretch/>
        </p:blipFill>
        <p:spPr>
          <a:xfrm>
            <a:off x="-14163" y="-16142"/>
            <a:ext cx="12201250" cy="6862352"/>
          </a:xfrm>
          <a:custGeom>
            <a:rect b="b" l="l" r="r" t="t"/>
            <a:pathLst>
              <a:path extrusionOk="0" h="6862352" w="12201250">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a:ln>
            <a:noFill/>
          </a:ln>
        </p:spPr>
      </p:pic>
      <p:sp>
        <p:nvSpPr>
          <p:cNvPr id="77" name="Google Shape;77;p1"/>
          <p:cNvSpPr txBox="1"/>
          <p:nvPr>
            <p:ph idx="1" type="body"/>
          </p:nvPr>
        </p:nvSpPr>
        <p:spPr>
          <a:xfrm>
            <a:off x="388908" y="3161375"/>
            <a:ext cx="10515600" cy="2683286"/>
          </a:xfrm>
          <a:prstGeom prst="rect">
            <a:avLst/>
          </a:prstGeom>
          <a:noFill/>
          <a:ln>
            <a:noFill/>
          </a:ln>
        </p:spPr>
        <p:txBody>
          <a:bodyPr anchorCtr="0" anchor="ctr" bIns="45700" lIns="91425" spcFirstLastPara="1" rIns="91425" wrap="square" tIns="45700">
            <a:normAutofit fontScale="70000" lnSpcReduction="20000"/>
          </a:bodyPr>
          <a:lstStyle/>
          <a:p>
            <a:pPr indent="0" lvl="0" marL="0" rtl="0" algn="l">
              <a:lnSpc>
                <a:spcPct val="150000"/>
              </a:lnSpc>
              <a:spcBef>
                <a:spcPts val="0"/>
              </a:spcBef>
              <a:spcAft>
                <a:spcPts val="0"/>
              </a:spcAft>
              <a:buSzPct val="100000"/>
              <a:buNone/>
            </a:pPr>
            <a:r>
              <a:rPr lang="en-US"/>
              <a:t>GROUP 1</a:t>
            </a:r>
            <a:endParaRPr/>
          </a:p>
          <a:p>
            <a:pPr indent="0" lvl="0" marL="0" rtl="0" algn="l">
              <a:lnSpc>
                <a:spcPct val="150000"/>
              </a:lnSpc>
              <a:spcBef>
                <a:spcPts val="1500"/>
              </a:spcBef>
              <a:spcAft>
                <a:spcPts val="0"/>
              </a:spcAft>
              <a:buSzPct val="100000"/>
              <a:buNone/>
            </a:pPr>
            <a:r>
              <a:rPr i="1" lang="en-US"/>
              <a:t>LAMIA ALSHAHRANI</a:t>
            </a:r>
            <a:endParaRPr i="1"/>
          </a:p>
          <a:p>
            <a:pPr indent="0" lvl="0" marL="0" rtl="0" algn="l">
              <a:lnSpc>
                <a:spcPct val="150000"/>
              </a:lnSpc>
              <a:spcBef>
                <a:spcPts val="1500"/>
              </a:spcBef>
              <a:spcAft>
                <a:spcPts val="0"/>
              </a:spcAft>
              <a:buSzPct val="100000"/>
              <a:buNone/>
            </a:pPr>
            <a:r>
              <a:rPr i="1" lang="en-US"/>
              <a:t>DHARITRI RATHOD</a:t>
            </a:r>
            <a:endParaRPr i="1"/>
          </a:p>
          <a:p>
            <a:pPr indent="0" lvl="0" marL="0" rtl="0" algn="l">
              <a:lnSpc>
                <a:spcPct val="150000"/>
              </a:lnSpc>
              <a:spcBef>
                <a:spcPts val="1500"/>
              </a:spcBef>
              <a:spcAft>
                <a:spcPts val="0"/>
              </a:spcAft>
              <a:buSzPct val="100000"/>
              <a:buNone/>
            </a:pPr>
            <a:r>
              <a:rPr i="1" lang="en-US"/>
              <a:t>ANWESH PRAHARAJ</a:t>
            </a:r>
            <a:endParaRPr i="1"/>
          </a:p>
          <a:p>
            <a:pPr indent="0" lvl="0" marL="0" rtl="0" algn="l">
              <a:lnSpc>
                <a:spcPct val="150000"/>
              </a:lnSpc>
              <a:spcBef>
                <a:spcPts val="1500"/>
              </a:spcBef>
              <a:spcAft>
                <a:spcPts val="0"/>
              </a:spcAft>
              <a:buSzPct val="100000"/>
              <a:buNone/>
            </a:pPr>
            <a:r>
              <a:rPr i="1" lang="en-US"/>
              <a:t>SYED MUHAMMAD SABIH</a:t>
            </a:r>
            <a:endParaRPr i="1"/>
          </a:p>
        </p:txBody>
      </p:sp>
      <p:sp>
        <p:nvSpPr>
          <p:cNvPr id="78" name="Google Shape;78;p1"/>
          <p:cNvSpPr txBox="1"/>
          <p:nvPr>
            <p:ph type="title"/>
          </p:nvPr>
        </p:nvSpPr>
        <p:spPr>
          <a:xfrm>
            <a:off x="388908" y="1252414"/>
            <a:ext cx="8911086" cy="192781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MingLiU"/>
              <a:buNone/>
            </a:pPr>
            <a:r>
              <a:rPr lang="en-US" sz="5400"/>
              <a:t>Heart Disease Prediction</a:t>
            </a:r>
            <a:br>
              <a:rPr lang="en-US" sz="5400"/>
            </a:br>
            <a:r>
              <a:rPr i="1" lang="en-US" sz="5400"/>
              <a:t>Milestone - 3</a:t>
            </a:r>
            <a:endParaRPr/>
          </a:p>
        </p:txBody>
      </p:sp>
      <p:cxnSp>
        <p:nvCxnSpPr>
          <p:cNvPr id="79" name="Google Shape;79;p1"/>
          <p:cNvCxnSpPr/>
          <p:nvPr/>
        </p:nvCxnSpPr>
        <p:spPr>
          <a:xfrm>
            <a:off x="-9250" y="5401053"/>
            <a:ext cx="1395599" cy="1441414"/>
          </a:xfrm>
          <a:prstGeom prst="straightConnector1">
            <a:avLst/>
          </a:prstGeom>
          <a:noFill/>
          <a:ln cap="flat" cmpd="sng" w="9525">
            <a:solidFill>
              <a:schemeClr val="lt1"/>
            </a:solidFill>
            <a:prstDash val="dash"/>
            <a:miter lim="800000"/>
            <a:headEnd len="sm" w="sm" type="none"/>
            <a:tailEnd len="sm" w="sm" type="none"/>
          </a:ln>
        </p:spPr>
      </p:cxnSp>
      <p:cxnSp>
        <p:nvCxnSpPr>
          <p:cNvPr id="80" name="Google Shape;80;p1"/>
          <p:cNvCxnSpPr/>
          <p:nvPr/>
        </p:nvCxnSpPr>
        <p:spPr>
          <a:xfrm>
            <a:off x="10801316" y="-26353"/>
            <a:ext cx="1395599" cy="1441414"/>
          </a:xfrm>
          <a:prstGeom prst="straightConnector1">
            <a:avLst/>
          </a:prstGeom>
          <a:noFill/>
          <a:ln cap="flat" cmpd="sng" w="9525">
            <a:solidFill>
              <a:schemeClr val="lt1"/>
            </a:solidFill>
            <a:prstDash val="dash"/>
            <a:miter lim="800000"/>
            <a:headEnd len="sm" w="sm" type="none"/>
            <a:tailEnd len="sm" w="sm" type="none"/>
          </a:ln>
        </p:spPr>
      </p:cxnSp>
      <p:sp>
        <p:nvSpPr>
          <p:cNvPr id="81" name="Google Shape;81;p1"/>
          <p:cNvSpPr/>
          <p:nvPr/>
        </p:nvSpPr>
        <p:spPr>
          <a:xfrm flipH="1" rot="-5400000">
            <a:off x="1219603" y="2038711"/>
            <a:ext cx="208460" cy="1869849"/>
          </a:xfrm>
          <a:prstGeom prst="rect">
            <a:avLst/>
          </a:prstGeom>
          <a:gradFill>
            <a:gsLst>
              <a:gs pos="0">
                <a:schemeClr val="accent1"/>
              </a:gs>
              <a:gs pos="99000">
                <a:srgbClr val="EE4036">
                  <a:alpha val="0"/>
                </a:srgbClr>
              </a:gs>
              <a:gs pos="100000">
                <a:srgbClr val="EE4036">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0"/>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Descriptive Statistics of each dataset continued...</a:t>
            </a:r>
            <a:endParaRPr/>
          </a:p>
        </p:txBody>
      </p:sp>
      <p:sp>
        <p:nvSpPr>
          <p:cNvPr id="158" name="Google Shape;158;p10"/>
          <p:cNvSpPr/>
          <p:nvPr/>
        </p:nvSpPr>
        <p:spPr>
          <a:xfrm>
            <a:off x="4232364" y="1685131"/>
            <a:ext cx="371934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VA</a:t>
            </a:r>
            <a:endParaRPr b="0" i="0" sz="1400" u="none" cap="none" strike="noStrike">
              <a:solidFill>
                <a:srgbClr val="000000"/>
              </a:solidFill>
              <a:latin typeface="Arial"/>
              <a:ea typeface="Arial"/>
              <a:cs typeface="Arial"/>
              <a:sym typeface="Arial"/>
            </a:endParaRPr>
          </a:p>
        </p:txBody>
      </p:sp>
      <p:pic>
        <p:nvPicPr>
          <p:cNvPr id="159" name="Google Shape;159;p10"/>
          <p:cNvPicPr preferRelativeResize="0"/>
          <p:nvPr/>
        </p:nvPicPr>
        <p:blipFill rotWithShape="1">
          <a:blip r:embed="rId3">
            <a:alphaModFix/>
          </a:blip>
          <a:srcRect b="0" l="0" r="0" t="0"/>
          <a:stretch/>
        </p:blipFill>
        <p:spPr>
          <a:xfrm>
            <a:off x="1210471" y="2433637"/>
            <a:ext cx="9763125" cy="3705225"/>
          </a:xfrm>
          <a:prstGeom prst="rect">
            <a:avLst/>
          </a:prstGeom>
          <a:noFill/>
          <a:ln>
            <a:noFill/>
          </a:ln>
        </p:spPr>
      </p:pic>
      <p:sp>
        <p:nvSpPr>
          <p:cNvPr id="160" name="Google Shape;160;p10"/>
          <p:cNvSpPr txBox="1"/>
          <p:nvPr>
            <p:ph idx="3" type="body"/>
          </p:nvPr>
        </p:nvSpPr>
        <p:spPr>
          <a:xfrm>
            <a:off x="1316038" y="6243199"/>
            <a:ext cx="4779961" cy="37667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50000"/>
              </a:lnSpc>
              <a:spcBef>
                <a:spcPts val="0"/>
              </a:spcBef>
              <a:spcAft>
                <a:spcPts val="0"/>
              </a:spcAft>
              <a:buSzPts val="1500"/>
              <a:buChar char="•"/>
            </a:pPr>
            <a:r>
              <a:rPr lang="en-US"/>
              <a:t>No errors were found.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1"/>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Checking for redundancy within the datasets</a:t>
            </a:r>
            <a:endParaRPr/>
          </a:p>
        </p:txBody>
      </p:sp>
      <p:sp>
        <p:nvSpPr>
          <p:cNvPr id="166" name="Google Shape;166;p11"/>
          <p:cNvSpPr/>
          <p:nvPr/>
        </p:nvSpPr>
        <p:spPr>
          <a:xfrm>
            <a:off x="1265051" y="1782543"/>
            <a:ext cx="148263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Cleveland</a:t>
            </a:r>
            <a:endParaRPr b="0" i="0" sz="1400" u="none" cap="none" strike="noStrike">
              <a:solidFill>
                <a:srgbClr val="000000"/>
              </a:solidFill>
              <a:latin typeface="Arial"/>
              <a:ea typeface="Arial"/>
              <a:cs typeface="Arial"/>
              <a:sym typeface="Arial"/>
            </a:endParaRPr>
          </a:p>
        </p:txBody>
      </p:sp>
      <p:sp>
        <p:nvSpPr>
          <p:cNvPr id="167" name="Google Shape;167;p11"/>
          <p:cNvSpPr txBox="1"/>
          <p:nvPr>
            <p:ph idx="3" type="body"/>
          </p:nvPr>
        </p:nvSpPr>
        <p:spPr>
          <a:xfrm>
            <a:off x="830269" y="1274763"/>
            <a:ext cx="11075987" cy="82073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Next step was to look for redundancy in columns/features within the datasets.</a:t>
            </a:r>
            <a:endParaRPr/>
          </a:p>
        </p:txBody>
      </p:sp>
      <p:pic>
        <p:nvPicPr>
          <p:cNvPr id="168" name="Google Shape;168;p11"/>
          <p:cNvPicPr preferRelativeResize="0"/>
          <p:nvPr/>
        </p:nvPicPr>
        <p:blipFill rotWithShape="1">
          <a:blip r:embed="rId3">
            <a:alphaModFix/>
          </a:blip>
          <a:srcRect b="0" l="0" r="0" t="0"/>
          <a:stretch/>
        </p:blipFill>
        <p:spPr>
          <a:xfrm>
            <a:off x="830262" y="2296907"/>
            <a:ext cx="2352215" cy="1941718"/>
          </a:xfrm>
          <a:prstGeom prst="rect">
            <a:avLst/>
          </a:prstGeom>
          <a:noFill/>
          <a:ln>
            <a:noFill/>
          </a:ln>
        </p:spPr>
      </p:pic>
      <p:pic>
        <p:nvPicPr>
          <p:cNvPr id="169" name="Google Shape;169;p11"/>
          <p:cNvPicPr preferRelativeResize="0"/>
          <p:nvPr/>
        </p:nvPicPr>
        <p:blipFill rotWithShape="1">
          <a:blip r:embed="rId4">
            <a:alphaModFix/>
          </a:blip>
          <a:srcRect b="0" l="0" r="0" t="0"/>
          <a:stretch/>
        </p:blipFill>
        <p:spPr>
          <a:xfrm>
            <a:off x="3624300" y="2295100"/>
            <a:ext cx="4262525" cy="3521950"/>
          </a:xfrm>
          <a:prstGeom prst="rect">
            <a:avLst/>
          </a:prstGeom>
          <a:noFill/>
          <a:ln>
            <a:noFill/>
          </a:ln>
        </p:spPr>
      </p:pic>
      <p:pic>
        <p:nvPicPr>
          <p:cNvPr id="170" name="Google Shape;170;p11"/>
          <p:cNvPicPr preferRelativeResize="0"/>
          <p:nvPr/>
        </p:nvPicPr>
        <p:blipFill rotWithShape="1">
          <a:blip r:embed="rId5">
            <a:alphaModFix/>
          </a:blip>
          <a:srcRect b="0" l="0" r="0" t="0"/>
          <a:stretch/>
        </p:blipFill>
        <p:spPr>
          <a:xfrm>
            <a:off x="6427789" y="2295095"/>
            <a:ext cx="2358059" cy="1943530"/>
          </a:xfrm>
          <a:prstGeom prst="rect">
            <a:avLst/>
          </a:prstGeom>
          <a:noFill/>
          <a:ln>
            <a:noFill/>
          </a:ln>
        </p:spPr>
      </p:pic>
      <p:pic>
        <p:nvPicPr>
          <p:cNvPr id="171" name="Google Shape;171;p11"/>
          <p:cNvPicPr preferRelativeResize="0"/>
          <p:nvPr/>
        </p:nvPicPr>
        <p:blipFill rotWithShape="1">
          <a:blip r:embed="rId6">
            <a:alphaModFix/>
          </a:blip>
          <a:srcRect b="0" l="0" r="0" t="0"/>
          <a:stretch/>
        </p:blipFill>
        <p:spPr>
          <a:xfrm>
            <a:off x="9334501" y="2295095"/>
            <a:ext cx="2043712" cy="1943530"/>
          </a:xfrm>
          <a:prstGeom prst="rect">
            <a:avLst/>
          </a:prstGeom>
          <a:noFill/>
          <a:ln>
            <a:noFill/>
          </a:ln>
        </p:spPr>
      </p:pic>
      <p:sp>
        <p:nvSpPr>
          <p:cNvPr id="172" name="Google Shape;172;p11"/>
          <p:cNvSpPr/>
          <p:nvPr/>
        </p:nvSpPr>
        <p:spPr>
          <a:xfrm>
            <a:off x="9615039" y="1839633"/>
            <a:ext cx="148263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VA</a:t>
            </a:r>
            <a:endParaRPr b="0" i="0" sz="1400" u="none" cap="none" strike="noStrike">
              <a:solidFill>
                <a:srgbClr val="000000"/>
              </a:solidFill>
              <a:latin typeface="Arial"/>
              <a:ea typeface="Arial"/>
              <a:cs typeface="Arial"/>
              <a:sym typeface="Arial"/>
            </a:endParaRPr>
          </a:p>
        </p:txBody>
      </p:sp>
      <p:sp>
        <p:nvSpPr>
          <p:cNvPr id="173" name="Google Shape;173;p11"/>
          <p:cNvSpPr/>
          <p:nvPr/>
        </p:nvSpPr>
        <p:spPr>
          <a:xfrm>
            <a:off x="6865500" y="1839633"/>
            <a:ext cx="148263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Hungarian</a:t>
            </a:r>
            <a:endParaRPr b="0" i="0" sz="1400" u="none" cap="none" strike="noStrike">
              <a:solidFill>
                <a:srgbClr val="000000"/>
              </a:solidFill>
              <a:latin typeface="Arial"/>
              <a:ea typeface="Arial"/>
              <a:cs typeface="Arial"/>
              <a:sym typeface="Arial"/>
            </a:endParaRPr>
          </a:p>
        </p:txBody>
      </p:sp>
      <p:sp>
        <p:nvSpPr>
          <p:cNvPr id="174" name="Google Shape;174;p11"/>
          <p:cNvSpPr/>
          <p:nvPr/>
        </p:nvSpPr>
        <p:spPr>
          <a:xfrm>
            <a:off x="3991256" y="1839633"/>
            <a:ext cx="163067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Switzerland</a:t>
            </a:r>
            <a:endParaRPr b="0" i="0" sz="1400" u="none" cap="none" strike="noStrike">
              <a:solidFill>
                <a:srgbClr val="000000"/>
              </a:solidFill>
              <a:latin typeface="Arial"/>
              <a:ea typeface="Arial"/>
              <a:cs typeface="Arial"/>
              <a:sym typeface="Arial"/>
            </a:endParaRPr>
          </a:p>
        </p:txBody>
      </p:sp>
      <p:sp>
        <p:nvSpPr>
          <p:cNvPr id="175" name="Google Shape;175;p11"/>
          <p:cNvSpPr txBox="1"/>
          <p:nvPr/>
        </p:nvSpPr>
        <p:spPr>
          <a:xfrm>
            <a:off x="841970" y="4957323"/>
            <a:ext cx="8773069" cy="625913"/>
          </a:xfrm>
          <a:prstGeom prst="rect">
            <a:avLst/>
          </a:prstGeom>
          <a:noFill/>
          <a:ln>
            <a:noFill/>
          </a:ln>
        </p:spPr>
        <p:txBody>
          <a:bodyPr anchorCtr="0" anchor="t" bIns="45700" lIns="91425" spcFirstLastPara="1" rIns="91425" wrap="square" tIns="45700">
            <a:normAutofit fontScale="92500" lnSpcReduction="20000"/>
          </a:bodyPr>
          <a:lstStyle/>
          <a:p>
            <a:pPr indent="-228631" lvl="0" marL="228600" marR="0" rtl="0" algn="l">
              <a:lnSpc>
                <a:spcPct val="150000"/>
              </a:lnSpc>
              <a:spcBef>
                <a:spcPts val="0"/>
              </a:spcBef>
              <a:spcAft>
                <a:spcPts val="0"/>
              </a:spcAft>
              <a:buClr>
                <a:schemeClr val="accent1"/>
              </a:buClr>
              <a:buSzPct val="100000"/>
              <a:buFont typeface="Arial"/>
              <a:buChar char="•"/>
            </a:pPr>
            <a:r>
              <a:rPr b="0" i="0" lang="en-US" sz="1500" u="none" cap="none" strike="noStrike">
                <a:solidFill>
                  <a:schemeClr val="lt1"/>
                </a:solidFill>
                <a:latin typeface="Arial"/>
                <a:ea typeface="Arial"/>
                <a:cs typeface="Arial"/>
                <a:sym typeface="Arial"/>
              </a:rPr>
              <a:t>No column had only one value and the columns with more than one values were categorical variables.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2"/>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Checking for redundancy within the datasets continued...</a:t>
            </a:r>
            <a:endParaRPr/>
          </a:p>
        </p:txBody>
      </p:sp>
      <p:sp>
        <p:nvSpPr>
          <p:cNvPr id="181" name="Google Shape;181;p12"/>
          <p:cNvSpPr/>
          <p:nvPr/>
        </p:nvSpPr>
        <p:spPr>
          <a:xfrm>
            <a:off x="1265051" y="1791810"/>
            <a:ext cx="1482636"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Cleveland</a:t>
            </a:r>
            <a:endParaRPr b="0" i="0" sz="1400" u="none" cap="none" strike="noStrike">
              <a:solidFill>
                <a:srgbClr val="000000"/>
              </a:solidFill>
              <a:latin typeface="Arial"/>
              <a:ea typeface="Arial"/>
              <a:cs typeface="Arial"/>
              <a:sym typeface="Arial"/>
            </a:endParaRPr>
          </a:p>
        </p:txBody>
      </p:sp>
      <p:sp>
        <p:nvSpPr>
          <p:cNvPr id="182" name="Google Shape;182;p12"/>
          <p:cNvSpPr txBox="1"/>
          <p:nvPr>
            <p:ph idx="3" type="body"/>
          </p:nvPr>
        </p:nvSpPr>
        <p:spPr>
          <a:xfrm>
            <a:off x="830269" y="1274763"/>
            <a:ext cx="11075987" cy="82073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Next step was to look for redundancy in rows within the datasets.</a:t>
            </a:r>
            <a:endParaRPr/>
          </a:p>
        </p:txBody>
      </p:sp>
      <p:sp>
        <p:nvSpPr>
          <p:cNvPr id="183" name="Google Shape;183;p12"/>
          <p:cNvSpPr/>
          <p:nvPr/>
        </p:nvSpPr>
        <p:spPr>
          <a:xfrm>
            <a:off x="1265051" y="4289099"/>
            <a:ext cx="1482636"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VA</a:t>
            </a:r>
            <a:endParaRPr b="0" i="0" sz="1400" u="none" cap="none" strike="noStrike">
              <a:solidFill>
                <a:srgbClr val="000000"/>
              </a:solidFill>
              <a:latin typeface="Arial"/>
              <a:ea typeface="Arial"/>
              <a:cs typeface="Arial"/>
              <a:sym typeface="Arial"/>
            </a:endParaRPr>
          </a:p>
        </p:txBody>
      </p:sp>
      <p:sp>
        <p:nvSpPr>
          <p:cNvPr id="184" name="Google Shape;184;p12"/>
          <p:cNvSpPr/>
          <p:nvPr/>
        </p:nvSpPr>
        <p:spPr>
          <a:xfrm>
            <a:off x="1265051" y="3489668"/>
            <a:ext cx="1482636"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Hungarian</a:t>
            </a:r>
            <a:endParaRPr b="0" i="0" sz="1400" u="none" cap="none" strike="noStrike">
              <a:solidFill>
                <a:srgbClr val="000000"/>
              </a:solidFill>
              <a:latin typeface="Arial"/>
              <a:ea typeface="Arial"/>
              <a:cs typeface="Arial"/>
              <a:sym typeface="Arial"/>
            </a:endParaRPr>
          </a:p>
        </p:txBody>
      </p:sp>
      <p:sp>
        <p:nvSpPr>
          <p:cNvPr id="185" name="Google Shape;185;p12"/>
          <p:cNvSpPr/>
          <p:nvPr/>
        </p:nvSpPr>
        <p:spPr>
          <a:xfrm>
            <a:off x="1191031" y="2716960"/>
            <a:ext cx="1630675"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Switzerland</a:t>
            </a:r>
            <a:endParaRPr b="0" i="0" sz="1400" u="none" cap="none" strike="noStrike">
              <a:solidFill>
                <a:srgbClr val="000000"/>
              </a:solidFill>
              <a:latin typeface="Arial"/>
              <a:ea typeface="Arial"/>
              <a:cs typeface="Arial"/>
              <a:sym typeface="Arial"/>
            </a:endParaRPr>
          </a:p>
        </p:txBody>
      </p:sp>
      <p:pic>
        <p:nvPicPr>
          <p:cNvPr id="186" name="Google Shape;186;p12"/>
          <p:cNvPicPr preferRelativeResize="0"/>
          <p:nvPr/>
        </p:nvPicPr>
        <p:blipFill rotWithShape="1">
          <a:blip r:embed="rId3">
            <a:alphaModFix/>
          </a:blip>
          <a:srcRect b="0" l="0" r="0" t="0"/>
          <a:stretch/>
        </p:blipFill>
        <p:spPr>
          <a:xfrm>
            <a:off x="2895727" y="1760737"/>
            <a:ext cx="7829550" cy="599428"/>
          </a:xfrm>
          <a:prstGeom prst="rect">
            <a:avLst/>
          </a:prstGeom>
          <a:noFill/>
          <a:ln>
            <a:noFill/>
          </a:ln>
        </p:spPr>
      </p:pic>
      <p:pic>
        <p:nvPicPr>
          <p:cNvPr id="187" name="Google Shape;187;p12"/>
          <p:cNvPicPr preferRelativeResize="0"/>
          <p:nvPr/>
        </p:nvPicPr>
        <p:blipFill rotWithShape="1">
          <a:blip r:embed="rId4">
            <a:alphaModFix/>
          </a:blip>
          <a:srcRect b="0" l="0" r="0" t="0"/>
          <a:stretch/>
        </p:blipFill>
        <p:spPr>
          <a:xfrm>
            <a:off x="2895726" y="2568850"/>
            <a:ext cx="7829550" cy="599428"/>
          </a:xfrm>
          <a:prstGeom prst="rect">
            <a:avLst/>
          </a:prstGeom>
          <a:noFill/>
          <a:ln>
            <a:noFill/>
          </a:ln>
        </p:spPr>
      </p:pic>
      <p:pic>
        <p:nvPicPr>
          <p:cNvPr id="188" name="Google Shape;188;p12"/>
          <p:cNvPicPr preferRelativeResize="0"/>
          <p:nvPr/>
        </p:nvPicPr>
        <p:blipFill rotWithShape="1">
          <a:blip r:embed="rId5">
            <a:alphaModFix/>
          </a:blip>
          <a:srcRect b="0" l="0" r="0" t="0"/>
          <a:stretch/>
        </p:blipFill>
        <p:spPr>
          <a:xfrm>
            <a:off x="2916425" y="3390009"/>
            <a:ext cx="7829550" cy="599428"/>
          </a:xfrm>
          <a:prstGeom prst="rect">
            <a:avLst/>
          </a:prstGeom>
          <a:noFill/>
          <a:ln>
            <a:noFill/>
          </a:ln>
        </p:spPr>
      </p:pic>
      <p:pic>
        <p:nvPicPr>
          <p:cNvPr id="189" name="Google Shape;189;p12"/>
          <p:cNvPicPr preferRelativeResize="0"/>
          <p:nvPr/>
        </p:nvPicPr>
        <p:blipFill rotWithShape="1">
          <a:blip r:embed="rId6">
            <a:alphaModFix/>
          </a:blip>
          <a:srcRect b="0" l="0" r="0" t="0"/>
          <a:stretch/>
        </p:blipFill>
        <p:spPr>
          <a:xfrm>
            <a:off x="2916425" y="4191081"/>
            <a:ext cx="7829550" cy="596147"/>
          </a:xfrm>
          <a:prstGeom prst="rect">
            <a:avLst/>
          </a:prstGeom>
          <a:noFill/>
          <a:ln>
            <a:noFill/>
          </a:ln>
        </p:spPr>
      </p:pic>
      <p:sp>
        <p:nvSpPr>
          <p:cNvPr id="190" name="Google Shape;190;p12"/>
          <p:cNvSpPr txBox="1"/>
          <p:nvPr/>
        </p:nvSpPr>
        <p:spPr>
          <a:xfrm>
            <a:off x="830269" y="4970989"/>
            <a:ext cx="8773069" cy="62591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accent1"/>
              </a:buClr>
              <a:buSzPts val="1500"/>
              <a:buFont typeface="Arial"/>
              <a:buChar char="•"/>
            </a:pPr>
            <a:r>
              <a:rPr b="0" i="0" lang="en-US" sz="1500" u="none" cap="none" strike="noStrike">
                <a:solidFill>
                  <a:schemeClr val="lt1"/>
                </a:solidFill>
                <a:latin typeface="Arial"/>
                <a:ea typeface="Arial"/>
                <a:cs typeface="Arial"/>
                <a:sym typeface="Arial"/>
              </a:rPr>
              <a:t>Duplicate values might exist due to the missing values.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3"/>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Imputing the missing values</a:t>
            </a:r>
            <a:endParaRPr/>
          </a:p>
        </p:txBody>
      </p:sp>
      <p:sp>
        <p:nvSpPr>
          <p:cNvPr id="196" name="Google Shape;196;p13"/>
          <p:cNvSpPr txBox="1"/>
          <p:nvPr>
            <p:ph idx="3" type="body"/>
          </p:nvPr>
        </p:nvSpPr>
        <p:spPr>
          <a:xfrm>
            <a:off x="830269" y="1274763"/>
            <a:ext cx="11075987" cy="82073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Before proceeding further in the EDA, imputing values was necessary.</a:t>
            </a:r>
            <a:endParaRPr/>
          </a:p>
        </p:txBody>
      </p:sp>
      <p:sp>
        <p:nvSpPr>
          <p:cNvPr id="197" name="Google Shape;197;p13"/>
          <p:cNvSpPr txBox="1"/>
          <p:nvPr/>
        </p:nvSpPr>
        <p:spPr>
          <a:xfrm>
            <a:off x="830269" y="1685131"/>
            <a:ext cx="11075987" cy="4677569"/>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150000"/>
              </a:lnSpc>
              <a:spcBef>
                <a:spcPts val="0"/>
              </a:spcBef>
              <a:spcAft>
                <a:spcPts val="0"/>
              </a:spcAft>
              <a:buClr>
                <a:schemeClr val="accent1"/>
              </a:buClr>
              <a:buSzPct val="100000"/>
              <a:buFont typeface="Arial"/>
              <a:buNone/>
            </a:pPr>
            <a:r>
              <a:rPr b="1" i="0" lang="en-US" sz="1500" u="sng" cap="none" strike="noStrike">
                <a:solidFill>
                  <a:schemeClr val="lt1"/>
                </a:solidFill>
                <a:latin typeface="Arial"/>
                <a:ea typeface="Arial"/>
                <a:cs typeface="Arial"/>
                <a:sym typeface="Arial"/>
              </a:rPr>
              <a:t>Procedure:</a:t>
            </a:r>
            <a:endParaRPr b="0" i="0" sz="1400" u="none" cap="none" strike="noStrike">
              <a:solidFill>
                <a:srgbClr val="000000"/>
              </a:solidFill>
              <a:latin typeface="Arial"/>
              <a:ea typeface="Arial"/>
              <a:cs typeface="Arial"/>
              <a:sym typeface="Arial"/>
            </a:endParaRPr>
          </a:p>
          <a:p>
            <a:pPr indent="-228631" lvl="0" marL="228600" marR="0" rtl="0" algn="l">
              <a:lnSpc>
                <a:spcPct val="150000"/>
              </a:lnSpc>
              <a:spcBef>
                <a:spcPts val="1500"/>
              </a:spcBef>
              <a:spcAft>
                <a:spcPts val="0"/>
              </a:spcAft>
              <a:buClr>
                <a:schemeClr val="accent1"/>
              </a:buClr>
              <a:buSzPct val="100000"/>
              <a:buFont typeface="Arial"/>
              <a:buChar char="•"/>
            </a:pPr>
            <a:r>
              <a:rPr b="1" i="0" lang="en-US" sz="1500" u="none" cap="none" strike="noStrike">
                <a:solidFill>
                  <a:schemeClr val="lt1"/>
                </a:solidFill>
                <a:latin typeface="Arial"/>
                <a:ea typeface="Arial"/>
                <a:cs typeface="Arial"/>
                <a:sym typeface="Arial"/>
              </a:rPr>
              <a:t>The 5 combinations of datasets that we decided to use were:</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Cleveland, Hungarian, Switzerland, and VA</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Cleveland, Hungarian</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Cleveland, Switzerland</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Cleveland, Hungarian, and Switzerland</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Cleveland (For comparison with other combinations)</a:t>
            </a:r>
            <a:endParaRPr b="0" i="0" sz="1400" u="none" cap="none" strike="noStrike">
              <a:solidFill>
                <a:srgbClr val="000000"/>
              </a:solidFill>
              <a:latin typeface="Arial"/>
              <a:ea typeface="Arial"/>
              <a:cs typeface="Arial"/>
              <a:sym typeface="Arial"/>
            </a:endParaRPr>
          </a:p>
          <a:p>
            <a:pPr indent="-228631" lvl="0" marL="228600" marR="0" rtl="0" algn="l">
              <a:lnSpc>
                <a:spcPct val="150000"/>
              </a:lnSpc>
              <a:spcBef>
                <a:spcPts val="1500"/>
              </a:spcBef>
              <a:spcAft>
                <a:spcPts val="0"/>
              </a:spcAft>
              <a:buClr>
                <a:schemeClr val="accent1"/>
              </a:buClr>
              <a:buSzPct val="100000"/>
              <a:buFont typeface="Arial"/>
              <a:buChar char="•"/>
            </a:pPr>
            <a:r>
              <a:rPr b="1" i="0" lang="en-US" sz="1500" u="none" cap="none" strike="noStrike">
                <a:solidFill>
                  <a:schemeClr val="lt1"/>
                </a:solidFill>
                <a:latin typeface="Arial"/>
                <a:ea typeface="Arial"/>
                <a:cs typeface="Arial"/>
                <a:sym typeface="Arial"/>
              </a:rPr>
              <a:t>The Imputation methods we decided to use on the combinations were:</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KNN Imputer - Odd k values ranging 1 through 50</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Iterative Imputer - Order = ascending, descending, roman, arabic, and random</a:t>
            </a:r>
            <a:endParaRPr b="0" i="0" sz="1400" u="none" cap="none" strike="noStrike">
              <a:solidFill>
                <a:srgbClr val="000000"/>
              </a:solidFill>
              <a:latin typeface="Arial"/>
              <a:ea typeface="Arial"/>
              <a:cs typeface="Arial"/>
              <a:sym typeface="Arial"/>
            </a:endParaRPr>
          </a:p>
          <a:p>
            <a:pPr indent="-228631" lvl="0" marL="228600" marR="0" rtl="0" algn="l">
              <a:lnSpc>
                <a:spcPct val="150000"/>
              </a:lnSpc>
              <a:spcBef>
                <a:spcPts val="1500"/>
              </a:spcBef>
              <a:spcAft>
                <a:spcPts val="0"/>
              </a:spcAft>
              <a:buClr>
                <a:schemeClr val="accent1"/>
              </a:buClr>
              <a:buSzPct val="100000"/>
              <a:buFont typeface="Arial"/>
              <a:buChar char="•"/>
            </a:pPr>
            <a:r>
              <a:rPr b="1" i="0" lang="en-US" sz="1500" u="none" cap="none" strike="noStrike">
                <a:solidFill>
                  <a:schemeClr val="lt1"/>
                </a:solidFill>
                <a:latin typeface="Arial"/>
                <a:ea typeface="Arial"/>
                <a:cs typeface="Arial"/>
                <a:sym typeface="Arial"/>
              </a:rPr>
              <a:t>Other changes made to the data for imputation:</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The inputs were normalized using MinMax Scaler</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The Target variable was changed to binary (0: Absence of heart disease, 1: Presence of heart disease)</a:t>
            </a:r>
            <a:endParaRPr b="0" i="0" sz="1400" u="none" cap="none" strike="noStrike">
              <a:solidFill>
                <a:srgbClr val="000000"/>
              </a:solidFill>
              <a:latin typeface="Arial"/>
              <a:ea typeface="Arial"/>
              <a:cs typeface="Arial"/>
              <a:sym typeface="Arial"/>
            </a:endParaRPr>
          </a:p>
          <a:p>
            <a:pPr indent="-228631" lvl="0" marL="228600" marR="0" rtl="0" algn="l">
              <a:lnSpc>
                <a:spcPct val="150000"/>
              </a:lnSpc>
              <a:spcBef>
                <a:spcPts val="1500"/>
              </a:spcBef>
              <a:spcAft>
                <a:spcPts val="0"/>
              </a:spcAft>
              <a:buClr>
                <a:schemeClr val="accent1"/>
              </a:buClr>
              <a:buSzPct val="100000"/>
              <a:buFont typeface="Arial"/>
              <a:buChar char="•"/>
            </a:pPr>
            <a:r>
              <a:rPr b="1" i="0" lang="en-US" sz="1500" u="none" cap="none" strike="noStrike">
                <a:solidFill>
                  <a:schemeClr val="lt1"/>
                </a:solidFill>
                <a:latin typeface="Arial"/>
                <a:ea typeface="Arial"/>
                <a:cs typeface="Arial"/>
                <a:sym typeface="Arial"/>
              </a:rPr>
              <a:t>Evaluation methods to see which combination has a better accuracy score:</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Model used: RandomForestClassifier – default</a:t>
            </a:r>
            <a:br>
              <a:rPr b="0" i="0" lang="en-US" sz="1500" u="none" cap="none" strike="noStrike">
                <a:solidFill>
                  <a:schemeClr val="lt1"/>
                </a:solidFill>
                <a:latin typeface="Arial"/>
                <a:ea typeface="Arial"/>
                <a:cs typeface="Arial"/>
                <a:sym typeface="Arial"/>
              </a:rPr>
            </a:br>
            <a:r>
              <a:rPr b="0" i="0" lang="en-US" sz="1500" u="none" cap="none" strike="noStrike">
                <a:solidFill>
                  <a:schemeClr val="lt1"/>
                </a:solidFill>
                <a:latin typeface="Arial"/>
                <a:ea typeface="Arial"/>
                <a:cs typeface="Arial"/>
                <a:sym typeface="Arial"/>
              </a:rPr>
              <a:t>Cross Validation: RepeatedStratifiedKFold - 10 folds, repeated 3 times, with a random state of 1</a:t>
            </a:r>
            <a:endParaRPr b="0" i="0" sz="1400" u="none" cap="none" strike="noStrike">
              <a:solidFill>
                <a:srgbClr val="000000"/>
              </a:solidFill>
              <a:latin typeface="Arial"/>
              <a:ea typeface="Arial"/>
              <a:cs typeface="Arial"/>
              <a:sym typeface="Arial"/>
            </a:endParaRPr>
          </a:p>
          <a:p>
            <a:pPr indent="-154813" lvl="0" marL="228600" marR="0" rtl="0" algn="l">
              <a:lnSpc>
                <a:spcPct val="150000"/>
              </a:lnSpc>
              <a:spcBef>
                <a:spcPts val="1500"/>
              </a:spcBef>
              <a:spcAft>
                <a:spcPts val="0"/>
              </a:spcAft>
              <a:buClr>
                <a:schemeClr val="accent1"/>
              </a:buClr>
              <a:buSzPct val="1000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4"/>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Imputing the missing values continued...</a:t>
            </a:r>
            <a:endParaRPr/>
          </a:p>
        </p:txBody>
      </p:sp>
      <p:grpSp>
        <p:nvGrpSpPr>
          <p:cNvPr id="203" name="Google Shape;203;p14"/>
          <p:cNvGrpSpPr/>
          <p:nvPr/>
        </p:nvGrpSpPr>
        <p:grpSpPr>
          <a:xfrm>
            <a:off x="515946" y="841332"/>
            <a:ext cx="10133001" cy="5927809"/>
            <a:chOff x="344496" y="3132"/>
            <a:chExt cx="10133001" cy="5927809"/>
          </a:xfrm>
        </p:grpSpPr>
        <p:sp>
          <p:nvSpPr>
            <p:cNvPr id="204" name="Google Shape;204;p14"/>
            <p:cNvSpPr/>
            <p:nvPr/>
          </p:nvSpPr>
          <p:spPr>
            <a:xfrm>
              <a:off x="9432950" y="2777342"/>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4"/>
            <p:cNvSpPr txBox="1"/>
            <p:nvPr/>
          </p:nvSpPr>
          <p:spPr>
            <a:xfrm>
              <a:off x="9448247" y="2792639"/>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0" lang="en-US" sz="700" u="none" cap="none" strike="noStrike">
                  <a:solidFill>
                    <a:schemeClr val="dk1"/>
                  </a:solidFill>
                  <a:latin typeface="Arial"/>
                  <a:ea typeface="Arial"/>
                  <a:cs typeface="Arial"/>
                  <a:sym typeface="Arial"/>
                </a:rPr>
                <a:t>RESULTS</a:t>
              </a:r>
              <a:endParaRPr b="0" i="0" sz="1400" u="none" cap="none" strike="noStrike">
                <a:solidFill>
                  <a:srgbClr val="000000"/>
                </a:solidFill>
                <a:latin typeface="Arial"/>
                <a:ea typeface="Arial"/>
                <a:cs typeface="Arial"/>
                <a:sym typeface="Arial"/>
              </a:endParaRPr>
            </a:p>
          </p:txBody>
        </p:sp>
        <p:sp>
          <p:nvSpPr>
            <p:cNvPr id="206" name="Google Shape;206;p14"/>
            <p:cNvSpPr/>
            <p:nvPr/>
          </p:nvSpPr>
          <p:spPr>
            <a:xfrm>
              <a:off x="344496" y="2590801"/>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4"/>
            <p:cNvSpPr txBox="1"/>
            <p:nvPr/>
          </p:nvSpPr>
          <p:spPr>
            <a:xfrm>
              <a:off x="359793" y="2606098"/>
              <a:ext cx="1013953" cy="491679"/>
            </a:xfrm>
            <a:prstGeom prst="rect">
              <a:avLst/>
            </a:prstGeom>
            <a:noFill/>
            <a:ln>
              <a:noFill/>
            </a:ln>
          </p:spPr>
          <p:txBody>
            <a:bodyPr anchorCtr="0" anchor="ctr" bIns="4425" lIns="4425" spcFirstLastPara="1" rIns="4425" wrap="square" tIns="4425">
              <a:noAutofit/>
            </a:bodyPr>
            <a:lstStyle/>
            <a:p>
              <a:pPr indent="0" lvl="0" marL="0" marR="0" rtl="0" algn="l">
                <a:lnSpc>
                  <a:spcPct val="90000"/>
                </a:lnSpc>
                <a:spcBef>
                  <a:spcPts val="0"/>
                </a:spcBef>
                <a:spcAft>
                  <a:spcPts val="0"/>
                </a:spcAft>
                <a:buClr>
                  <a:schemeClr val="dk1"/>
                </a:buClr>
                <a:buSzPts val="700"/>
                <a:buFont typeface="Arial"/>
                <a:buNone/>
              </a:pPr>
              <a:r>
                <a:rPr b="1" i="0" lang="en-US" sz="700" u="none" cap="none" strike="noStrike">
                  <a:solidFill>
                    <a:schemeClr val="dk1"/>
                  </a:solidFill>
                  <a:latin typeface="Arial"/>
                  <a:ea typeface="Arial"/>
                  <a:cs typeface="Arial"/>
                  <a:sym typeface="Arial"/>
                </a:rPr>
                <a:t>Input:MinMaxScaler</a:t>
              </a:r>
              <a:endParaRPr b="1" i="0" sz="700" u="none" cap="none" strike="noStrike">
                <a:solidFill>
                  <a:schemeClr val="dk1"/>
                </a:solidFill>
                <a:latin typeface="Arial"/>
                <a:ea typeface="Arial"/>
                <a:cs typeface="Arial"/>
                <a:sym typeface="Arial"/>
              </a:endParaRPr>
            </a:p>
            <a:p>
              <a:pPr indent="0" lvl="0" marL="0" marR="0" rtl="0" algn="l">
                <a:lnSpc>
                  <a:spcPct val="90000"/>
                </a:lnSpc>
                <a:spcBef>
                  <a:spcPts val="245"/>
                </a:spcBef>
                <a:spcAft>
                  <a:spcPts val="0"/>
                </a:spcAft>
                <a:buClr>
                  <a:schemeClr val="dk1"/>
                </a:buClr>
                <a:buSzPts val="700"/>
                <a:buFont typeface="Arial"/>
                <a:buNone/>
              </a:pPr>
              <a:r>
                <a:rPr b="1" i="0" lang="en-US" sz="700" u="none" cap="none" strike="noStrike">
                  <a:solidFill>
                    <a:schemeClr val="dk1"/>
                  </a:solidFill>
                  <a:latin typeface="Arial"/>
                  <a:ea typeface="Arial"/>
                  <a:cs typeface="Arial"/>
                  <a:sym typeface="Arial"/>
                </a:rPr>
                <a:t>Output: Binary conversion</a:t>
              </a:r>
              <a:endParaRPr b="0" i="0" sz="1400" u="none" cap="none" strike="noStrike">
                <a:solidFill>
                  <a:srgbClr val="000000"/>
                </a:solidFill>
                <a:latin typeface="Arial"/>
                <a:ea typeface="Arial"/>
                <a:cs typeface="Arial"/>
                <a:sym typeface="Arial"/>
              </a:endParaRPr>
            </a:p>
          </p:txBody>
        </p:sp>
        <p:sp>
          <p:nvSpPr>
            <p:cNvPr id="208" name="Google Shape;208;p14"/>
            <p:cNvSpPr/>
            <p:nvPr/>
          </p:nvSpPr>
          <p:spPr>
            <a:xfrm rot="-2647144">
              <a:off x="1008456" y="1904841"/>
              <a:ext cx="2698195" cy="15842"/>
            </a:xfrm>
            <a:custGeom>
              <a:rect b="b" l="l" r="r" t="t"/>
              <a:pathLst>
                <a:path extrusionOk="0" h="120000" w="120000">
                  <a:moveTo>
                    <a:pt x="0" y="60000"/>
                  </a:moveTo>
                  <a:lnTo>
                    <a:pt x="120000" y="60000"/>
                  </a:lnTo>
                </a:path>
              </a:pathLst>
            </a:custGeom>
            <a:noFill/>
            <a:ln cap="flat" cmpd="sng" w="12700">
              <a:solidFill>
                <a:srgbClr val="BA3129"/>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4"/>
            <p:cNvSpPr txBox="1"/>
            <p:nvPr/>
          </p:nvSpPr>
          <p:spPr>
            <a:xfrm rot="-2647144">
              <a:off x="2290099" y="1845307"/>
              <a:ext cx="134909" cy="1349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10" name="Google Shape;210;p14"/>
            <p:cNvSpPr/>
            <p:nvPr/>
          </p:nvSpPr>
          <p:spPr>
            <a:xfrm>
              <a:off x="3326064" y="712448"/>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4"/>
            <p:cNvSpPr txBox="1"/>
            <p:nvPr/>
          </p:nvSpPr>
          <p:spPr>
            <a:xfrm>
              <a:off x="3341361" y="727745"/>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0" lang="en-US" sz="700" u="none" cap="none" strike="noStrike">
                  <a:solidFill>
                    <a:schemeClr val="dk1"/>
                  </a:solidFill>
                  <a:latin typeface="Arial"/>
                  <a:ea typeface="Arial"/>
                  <a:cs typeface="Arial"/>
                  <a:sym typeface="Arial"/>
                </a:rPr>
                <a:t>KNN Imputer</a:t>
              </a:r>
              <a:endParaRPr b="0" i="0" sz="1400" u="none" cap="none" strike="noStrike">
                <a:solidFill>
                  <a:srgbClr val="000000"/>
                </a:solidFill>
                <a:latin typeface="Arial"/>
                <a:ea typeface="Arial"/>
                <a:cs typeface="Arial"/>
                <a:sym typeface="Arial"/>
              </a:endParaRPr>
            </a:p>
          </p:txBody>
        </p:sp>
        <p:sp>
          <p:nvSpPr>
            <p:cNvPr id="212" name="Google Shape;212;p14"/>
            <p:cNvSpPr/>
            <p:nvPr/>
          </p:nvSpPr>
          <p:spPr>
            <a:xfrm rot="-861239">
              <a:off x="4325952" y="611006"/>
              <a:ext cx="2861161"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4"/>
            <p:cNvSpPr txBox="1"/>
            <p:nvPr/>
          </p:nvSpPr>
          <p:spPr>
            <a:xfrm rot="-861239">
              <a:off x="5685004" y="547398"/>
              <a:ext cx="143058" cy="14305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14" name="Google Shape;214;p14"/>
            <p:cNvSpPr/>
            <p:nvPr/>
          </p:nvSpPr>
          <p:spPr>
            <a:xfrm>
              <a:off x="7142455" y="3132"/>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4"/>
            <p:cNvSpPr txBox="1"/>
            <p:nvPr/>
          </p:nvSpPr>
          <p:spPr>
            <a:xfrm>
              <a:off x="7157752" y="18429"/>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Hungarian, Switzerland, and VA</a:t>
              </a:r>
              <a:endParaRPr b="0" i="0" sz="1400" u="none" cap="none" strike="noStrike">
                <a:solidFill>
                  <a:srgbClr val="000000"/>
                </a:solidFill>
                <a:latin typeface="Arial"/>
                <a:ea typeface="Arial"/>
                <a:cs typeface="Arial"/>
                <a:sym typeface="Arial"/>
              </a:endParaRPr>
            </a:p>
          </p:txBody>
        </p:sp>
        <p:sp>
          <p:nvSpPr>
            <p:cNvPr id="216" name="Google Shape;216;p14"/>
            <p:cNvSpPr/>
            <p:nvPr/>
          </p:nvSpPr>
          <p:spPr>
            <a:xfrm rot="-134746">
              <a:off x="4369546" y="911314"/>
              <a:ext cx="2773974"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4"/>
            <p:cNvSpPr txBox="1"/>
            <p:nvPr/>
          </p:nvSpPr>
          <p:spPr>
            <a:xfrm rot="-134746">
              <a:off x="5687184" y="849885"/>
              <a:ext cx="138698" cy="13869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18" name="Google Shape;218;p14"/>
            <p:cNvSpPr/>
            <p:nvPr/>
          </p:nvSpPr>
          <p:spPr>
            <a:xfrm>
              <a:off x="7142455" y="603747"/>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4"/>
            <p:cNvSpPr txBox="1"/>
            <p:nvPr/>
          </p:nvSpPr>
          <p:spPr>
            <a:xfrm>
              <a:off x="7157752" y="619044"/>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Hungarian</a:t>
              </a:r>
              <a:endParaRPr b="0" i="0" sz="1400" u="none" cap="none" strike="noStrike">
                <a:solidFill>
                  <a:srgbClr val="000000"/>
                </a:solidFill>
                <a:latin typeface="Arial"/>
                <a:ea typeface="Arial"/>
                <a:cs typeface="Arial"/>
                <a:sym typeface="Arial"/>
              </a:endParaRPr>
            </a:p>
          </p:txBody>
        </p:sp>
        <p:sp>
          <p:nvSpPr>
            <p:cNvPr id="220" name="Google Shape;220;p14"/>
            <p:cNvSpPr/>
            <p:nvPr/>
          </p:nvSpPr>
          <p:spPr>
            <a:xfrm rot="603804">
              <a:off x="4348956" y="1211621"/>
              <a:ext cx="2815154"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4"/>
            <p:cNvSpPr txBox="1"/>
            <p:nvPr/>
          </p:nvSpPr>
          <p:spPr>
            <a:xfrm rot="603804">
              <a:off x="5686154" y="1149163"/>
              <a:ext cx="140757" cy="14075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22" name="Google Shape;222;p14"/>
            <p:cNvSpPr/>
            <p:nvPr/>
          </p:nvSpPr>
          <p:spPr>
            <a:xfrm>
              <a:off x="7142455" y="1204362"/>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4"/>
            <p:cNvSpPr txBox="1"/>
            <p:nvPr/>
          </p:nvSpPr>
          <p:spPr>
            <a:xfrm>
              <a:off x="7157752" y="1219659"/>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Switzerland</a:t>
              </a:r>
              <a:endParaRPr b="0" i="0" sz="1400" u="none" cap="none" strike="noStrike">
                <a:solidFill>
                  <a:srgbClr val="000000"/>
                </a:solidFill>
                <a:latin typeface="Arial"/>
                <a:ea typeface="Arial"/>
                <a:cs typeface="Arial"/>
                <a:sym typeface="Arial"/>
              </a:endParaRPr>
            </a:p>
          </p:txBody>
        </p:sp>
        <p:sp>
          <p:nvSpPr>
            <p:cNvPr id="224" name="Google Shape;224;p14"/>
            <p:cNvSpPr/>
            <p:nvPr/>
          </p:nvSpPr>
          <p:spPr>
            <a:xfrm rot="1290720">
              <a:off x="4266841" y="1511929"/>
              <a:ext cx="2979385"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4"/>
            <p:cNvSpPr txBox="1"/>
            <p:nvPr/>
          </p:nvSpPr>
          <p:spPr>
            <a:xfrm rot="1290720">
              <a:off x="5682049" y="1445365"/>
              <a:ext cx="148969" cy="14896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26" name="Google Shape;226;p14"/>
            <p:cNvSpPr/>
            <p:nvPr/>
          </p:nvSpPr>
          <p:spPr>
            <a:xfrm>
              <a:off x="7142455" y="1804977"/>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4"/>
            <p:cNvSpPr txBox="1"/>
            <p:nvPr/>
          </p:nvSpPr>
          <p:spPr>
            <a:xfrm>
              <a:off x="7157752" y="1820274"/>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Hungarian, and Switzerland</a:t>
              </a:r>
              <a:endParaRPr b="0" i="0" sz="1400" u="none" cap="none" strike="noStrike">
                <a:solidFill>
                  <a:srgbClr val="000000"/>
                </a:solidFill>
                <a:latin typeface="Arial"/>
                <a:ea typeface="Arial"/>
                <a:cs typeface="Arial"/>
                <a:sym typeface="Arial"/>
              </a:endParaRPr>
            </a:p>
          </p:txBody>
        </p:sp>
        <p:sp>
          <p:nvSpPr>
            <p:cNvPr id="228" name="Google Shape;228;p14"/>
            <p:cNvSpPr/>
            <p:nvPr/>
          </p:nvSpPr>
          <p:spPr>
            <a:xfrm rot="1885087">
              <a:off x="4132506" y="1812236"/>
              <a:ext cx="3248053"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4"/>
            <p:cNvSpPr txBox="1"/>
            <p:nvPr/>
          </p:nvSpPr>
          <p:spPr>
            <a:xfrm rot="1885087">
              <a:off x="5675332" y="1738956"/>
              <a:ext cx="162402" cy="16240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30" name="Google Shape;230;p14"/>
            <p:cNvSpPr/>
            <p:nvPr/>
          </p:nvSpPr>
          <p:spPr>
            <a:xfrm>
              <a:off x="7142455" y="2405593"/>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4"/>
            <p:cNvSpPr txBox="1"/>
            <p:nvPr/>
          </p:nvSpPr>
          <p:spPr>
            <a:xfrm>
              <a:off x="7157752" y="2420890"/>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(For comparison with other combinations)</a:t>
              </a:r>
              <a:endParaRPr b="0" i="0" sz="1400" u="none" cap="none" strike="noStrike">
                <a:solidFill>
                  <a:srgbClr val="000000"/>
                </a:solidFill>
                <a:latin typeface="Arial"/>
                <a:ea typeface="Arial"/>
                <a:cs typeface="Arial"/>
                <a:sym typeface="Arial"/>
              </a:endParaRPr>
            </a:p>
          </p:txBody>
        </p:sp>
        <p:sp>
          <p:nvSpPr>
            <p:cNvPr id="232" name="Google Shape;232;p14"/>
            <p:cNvSpPr/>
            <p:nvPr/>
          </p:nvSpPr>
          <p:spPr>
            <a:xfrm rot="2648479">
              <a:off x="1020138" y="3753857"/>
              <a:ext cx="2612867" cy="15842"/>
            </a:xfrm>
            <a:custGeom>
              <a:rect b="b" l="l" r="r" t="t"/>
              <a:pathLst>
                <a:path extrusionOk="0" h="120000" w="120000">
                  <a:moveTo>
                    <a:pt x="0" y="60000"/>
                  </a:moveTo>
                  <a:lnTo>
                    <a:pt x="120000" y="60000"/>
                  </a:lnTo>
                </a:path>
              </a:pathLst>
            </a:custGeom>
            <a:noFill/>
            <a:ln cap="flat" cmpd="sng" w="12700">
              <a:solidFill>
                <a:srgbClr val="BA3129"/>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4"/>
            <p:cNvSpPr txBox="1"/>
            <p:nvPr/>
          </p:nvSpPr>
          <p:spPr>
            <a:xfrm rot="2648479">
              <a:off x="2261251" y="3696457"/>
              <a:ext cx="130643" cy="13064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34" name="Google Shape;234;p14"/>
            <p:cNvSpPr/>
            <p:nvPr/>
          </p:nvSpPr>
          <p:spPr>
            <a:xfrm>
              <a:off x="3264101" y="4410482"/>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4"/>
            <p:cNvSpPr txBox="1"/>
            <p:nvPr/>
          </p:nvSpPr>
          <p:spPr>
            <a:xfrm>
              <a:off x="3279398" y="4425779"/>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0" lang="en-US" sz="700" u="none" cap="none" strike="noStrike">
                  <a:solidFill>
                    <a:schemeClr val="dk1"/>
                  </a:solidFill>
                  <a:latin typeface="Arial"/>
                  <a:ea typeface="Arial"/>
                  <a:cs typeface="Arial"/>
                  <a:sym typeface="Arial"/>
                </a:rPr>
                <a:t>Iterative Imputer</a:t>
              </a:r>
              <a:endParaRPr b="0" i="0" sz="1400" u="none" cap="none" strike="noStrike">
                <a:solidFill>
                  <a:srgbClr val="000000"/>
                </a:solidFill>
                <a:latin typeface="Arial"/>
                <a:ea typeface="Arial"/>
                <a:cs typeface="Arial"/>
                <a:sym typeface="Arial"/>
              </a:endParaRPr>
            </a:p>
          </p:txBody>
        </p:sp>
        <p:sp>
          <p:nvSpPr>
            <p:cNvPr id="236" name="Google Shape;236;p14"/>
            <p:cNvSpPr/>
            <p:nvPr/>
          </p:nvSpPr>
          <p:spPr>
            <a:xfrm rot="-1581625">
              <a:off x="4144220" y="3961561"/>
              <a:ext cx="3162664"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4"/>
            <p:cNvSpPr txBox="1"/>
            <p:nvPr/>
          </p:nvSpPr>
          <p:spPr>
            <a:xfrm rot="-1581625">
              <a:off x="5646485" y="3890415"/>
              <a:ext cx="158133" cy="1581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38" name="Google Shape;238;p14"/>
            <p:cNvSpPr/>
            <p:nvPr/>
          </p:nvSpPr>
          <p:spPr>
            <a:xfrm>
              <a:off x="7142455" y="3006208"/>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4"/>
            <p:cNvSpPr txBox="1"/>
            <p:nvPr/>
          </p:nvSpPr>
          <p:spPr>
            <a:xfrm>
              <a:off x="7157752" y="3021505"/>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Hungarian, Switzerland, and VA</a:t>
              </a:r>
              <a:endParaRPr b="0" i="0" sz="1400" u="none" cap="none" strike="noStrike">
                <a:solidFill>
                  <a:srgbClr val="000000"/>
                </a:solidFill>
                <a:latin typeface="Arial"/>
                <a:ea typeface="Arial"/>
                <a:cs typeface="Arial"/>
                <a:sym typeface="Arial"/>
              </a:endParaRPr>
            </a:p>
          </p:txBody>
        </p:sp>
        <p:sp>
          <p:nvSpPr>
            <p:cNvPr id="240" name="Google Shape;240;p14"/>
            <p:cNvSpPr/>
            <p:nvPr/>
          </p:nvSpPr>
          <p:spPr>
            <a:xfrm rot="-949991">
              <a:off x="4252772" y="4261868"/>
              <a:ext cx="2945560"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4"/>
            <p:cNvSpPr txBox="1"/>
            <p:nvPr/>
          </p:nvSpPr>
          <p:spPr>
            <a:xfrm rot="-949991">
              <a:off x="5651913" y="4196150"/>
              <a:ext cx="147278" cy="14727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42" name="Google Shape;242;p14"/>
            <p:cNvSpPr/>
            <p:nvPr/>
          </p:nvSpPr>
          <p:spPr>
            <a:xfrm>
              <a:off x="7142455" y="3606823"/>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4"/>
            <p:cNvSpPr txBox="1"/>
            <p:nvPr/>
          </p:nvSpPr>
          <p:spPr>
            <a:xfrm>
              <a:off x="7157752" y="3622120"/>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Hungarian</a:t>
              </a:r>
              <a:endParaRPr b="0" i="0" sz="1400" u="none" cap="none" strike="noStrike">
                <a:solidFill>
                  <a:srgbClr val="000000"/>
                </a:solidFill>
                <a:latin typeface="Arial"/>
                <a:ea typeface="Arial"/>
                <a:cs typeface="Arial"/>
                <a:sym typeface="Arial"/>
              </a:endParaRPr>
            </a:p>
          </p:txBody>
        </p:sp>
        <p:sp>
          <p:nvSpPr>
            <p:cNvPr id="244" name="Google Shape;244;p14"/>
            <p:cNvSpPr/>
            <p:nvPr/>
          </p:nvSpPr>
          <p:spPr>
            <a:xfrm rot="-245897">
              <a:off x="4305017" y="4562176"/>
              <a:ext cx="2841070"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4"/>
            <p:cNvSpPr txBox="1"/>
            <p:nvPr/>
          </p:nvSpPr>
          <p:spPr>
            <a:xfrm rot="-245897">
              <a:off x="5654525" y="4499070"/>
              <a:ext cx="142053" cy="14205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46" name="Google Shape;246;p14"/>
            <p:cNvSpPr/>
            <p:nvPr/>
          </p:nvSpPr>
          <p:spPr>
            <a:xfrm>
              <a:off x="7142455" y="4207438"/>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4"/>
            <p:cNvSpPr txBox="1"/>
            <p:nvPr/>
          </p:nvSpPr>
          <p:spPr>
            <a:xfrm>
              <a:off x="7157752" y="4222735"/>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Switzerland</a:t>
              </a:r>
              <a:endParaRPr b="0" i="0" sz="1400" u="none" cap="none" strike="noStrike">
                <a:solidFill>
                  <a:srgbClr val="000000"/>
                </a:solidFill>
                <a:latin typeface="Arial"/>
                <a:ea typeface="Arial"/>
                <a:cs typeface="Arial"/>
                <a:sym typeface="Arial"/>
              </a:endParaRPr>
            </a:p>
          </p:txBody>
        </p:sp>
        <p:sp>
          <p:nvSpPr>
            <p:cNvPr id="248" name="Google Shape;248;p14"/>
            <p:cNvSpPr/>
            <p:nvPr/>
          </p:nvSpPr>
          <p:spPr>
            <a:xfrm rot="479173">
              <a:off x="4294773" y="4862483"/>
              <a:ext cx="2861558"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4"/>
            <p:cNvSpPr txBox="1"/>
            <p:nvPr/>
          </p:nvSpPr>
          <p:spPr>
            <a:xfrm rot="479173">
              <a:off x="5654013" y="4798865"/>
              <a:ext cx="143077" cy="14307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50" name="Google Shape;250;p14"/>
            <p:cNvSpPr/>
            <p:nvPr/>
          </p:nvSpPr>
          <p:spPr>
            <a:xfrm>
              <a:off x="7142455" y="4808053"/>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4"/>
            <p:cNvSpPr txBox="1"/>
            <p:nvPr/>
          </p:nvSpPr>
          <p:spPr>
            <a:xfrm>
              <a:off x="7157752" y="4823350"/>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Hungarian, and Switzerland</a:t>
              </a:r>
              <a:endParaRPr b="0" i="0" sz="1400" u="none" cap="none" strike="noStrike">
                <a:solidFill>
                  <a:srgbClr val="000000"/>
                </a:solidFill>
                <a:latin typeface="Arial"/>
                <a:ea typeface="Arial"/>
                <a:cs typeface="Arial"/>
                <a:sym typeface="Arial"/>
              </a:endParaRPr>
            </a:p>
          </p:txBody>
        </p:sp>
        <p:sp>
          <p:nvSpPr>
            <p:cNvPr id="252" name="Google Shape;252;p14"/>
            <p:cNvSpPr/>
            <p:nvPr/>
          </p:nvSpPr>
          <p:spPr>
            <a:xfrm rot="1164264">
              <a:off x="4223318" y="5162791"/>
              <a:ext cx="3004468" cy="15842"/>
            </a:xfrm>
            <a:custGeom>
              <a:rect b="b" l="l" r="r" t="t"/>
              <a:pathLst>
                <a:path extrusionOk="0" h="120000" w="120000">
                  <a:moveTo>
                    <a:pt x="0" y="60000"/>
                  </a:moveTo>
                  <a:lnTo>
                    <a:pt x="120000" y="60000"/>
                  </a:lnTo>
                </a:path>
              </a:pathLst>
            </a:custGeom>
            <a:noFill/>
            <a:ln cap="flat" cmpd="sng" w="12700">
              <a:solidFill>
                <a:srgbClr val="D6372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4"/>
            <p:cNvSpPr txBox="1"/>
            <p:nvPr/>
          </p:nvSpPr>
          <p:spPr>
            <a:xfrm rot="1164264">
              <a:off x="5650440" y="5095600"/>
              <a:ext cx="150223" cy="15022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b="1" i="0" sz="600" u="none" cap="none" strike="noStrike">
                <a:solidFill>
                  <a:schemeClr val="dk1"/>
                </a:solidFill>
                <a:latin typeface="Arial"/>
                <a:ea typeface="Arial"/>
                <a:cs typeface="Arial"/>
                <a:sym typeface="Arial"/>
              </a:endParaRPr>
            </a:p>
          </p:txBody>
        </p:sp>
        <p:sp>
          <p:nvSpPr>
            <p:cNvPr id="254" name="Google Shape;254;p14"/>
            <p:cNvSpPr/>
            <p:nvPr/>
          </p:nvSpPr>
          <p:spPr>
            <a:xfrm>
              <a:off x="7142455" y="5408668"/>
              <a:ext cx="1044547" cy="522273"/>
            </a:xfrm>
            <a:prstGeom prst="roundRect">
              <a:avLst>
                <a:gd fmla="val 10000" name="adj"/>
              </a:avLst>
            </a:prstGeom>
            <a:gradFill>
              <a:gsLst>
                <a:gs pos="0">
                  <a:srgbClr val="F7A6A3"/>
                </a:gs>
                <a:gs pos="50000">
                  <a:srgbClr val="F49794"/>
                </a:gs>
                <a:gs pos="100000">
                  <a:srgbClr val="F78480"/>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4"/>
            <p:cNvSpPr txBox="1"/>
            <p:nvPr/>
          </p:nvSpPr>
          <p:spPr>
            <a:xfrm>
              <a:off x="7157752" y="5423965"/>
              <a:ext cx="1013953" cy="491679"/>
            </a:xfrm>
            <a:prstGeom prst="rect">
              <a:avLst/>
            </a:prstGeom>
            <a:noFill/>
            <a:ln>
              <a:noFill/>
            </a:ln>
          </p:spPr>
          <p:txBody>
            <a:bodyPr anchorCtr="0" anchor="ctr" bIns="4425" lIns="4425" spcFirstLastPara="1" rIns="4425" wrap="square" tIns="4425">
              <a:noAutofit/>
            </a:bodyPr>
            <a:lstStyle/>
            <a:p>
              <a:pPr indent="0" lvl="0" marL="0" marR="0" rtl="0" algn="ctr">
                <a:lnSpc>
                  <a:spcPct val="90000"/>
                </a:lnSpc>
                <a:spcBef>
                  <a:spcPts val="0"/>
                </a:spcBef>
                <a:spcAft>
                  <a:spcPts val="0"/>
                </a:spcAft>
                <a:buClr>
                  <a:schemeClr val="dk1"/>
                </a:buClr>
                <a:buSzPts val="700"/>
                <a:buFont typeface="Arial"/>
                <a:buNone/>
              </a:pPr>
              <a:r>
                <a:rPr b="1" i="1" lang="en-US" sz="700" u="none" cap="none" strike="noStrike">
                  <a:solidFill>
                    <a:schemeClr val="dk1"/>
                  </a:solidFill>
                  <a:latin typeface="Arial"/>
                  <a:ea typeface="Arial"/>
                  <a:cs typeface="Arial"/>
                  <a:sym typeface="Arial"/>
                </a:rPr>
                <a:t>Cleveland (For comparison with other combinations)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5"/>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Imputing the missing values continued...</a:t>
            </a:r>
            <a:endParaRPr/>
          </a:p>
        </p:txBody>
      </p:sp>
      <p:sp>
        <p:nvSpPr>
          <p:cNvPr id="261" name="Google Shape;261;p15"/>
          <p:cNvSpPr txBox="1"/>
          <p:nvPr>
            <p:ph idx="3" type="body"/>
          </p:nvPr>
        </p:nvSpPr>
        <p:spPr>
          <a:xfrm>
            <a:off x="830269" y="1274763"/>
            <a:ext cx="11075987" cy="82073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Results of the Imputation – Best hyperparameters chosen based on scores.</a:t>
            </a:r>
            <a:endParaRPr/>
          </a:p>
        </p:txBody>
      </p:sp>
      <p:sp>
        <p:nvSpPr>
          <p:cNvPr id="262" name="Google Shape;262;p15"/>
          <p:cNvSpPr/>
          <p:nvPr/>
        </p:nvSpPr>
        <p:spPr>
          <a:xfrm>
            <a:off x="830269" y="1991409"/>
            <a:ext cx="2027231"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KNN</a:t>
            </a:r>
            <a:endParaRPr b="0" i="0" sz="1400" u="none" cap="none" strike="noStrike">
              <a:solidFill>
                <a:srgbClr val="000000"/>
              </a:solidFill>
              <a:latin typeface="Arial"/>
              <a:ea typeface="Arial"/>
              <a:cs typeface="Arial"/>
              <a:sym typeface="Arial"/>
            </a:endParaRPr>
          </a:p>
        </p:txBody>
      </p:sp>
      <p:sp>
        <p:nvSpPr>
          <p:cNvPr id="263" name="Google Shape;263;p15"/>
          <p:cNvSpPr/>
          <p:nvPr/>
        </p:nvSpPr>
        <p:spPr>
          <a:xfrm>
            <a:off x="601669" y="3313518"/>
            <a:ext cx="2255831"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Iterative</a:t>
            </a:r>
            <a:endParaRPr b="0" i="0" sz="1400" u="none" cap="none" strike="noStrike">
              <a:solidFill>
                <a:srgbClr val="000000"/>
              </a:solidFill>
              <a:latin typeface="Arial"/>
              <a:ea typeface="Arial"/>
              <a:cs typeface="Arial"/>
              <a:sym typeface="Arial"/>
            </a:endParaRPr>
          </a:p>
        </p:txBody>
      </p:sp>
      <p:pic>
        <p:nvPicPr>
          <p:cNvPr id="264" name="Google Shape;264;p15"/>
          <p:cNvPicPr preferRelativeResize="0"/>
          <p:nvPr/>
        </p:nvPicPr>
        <p:blipFill rotWithShape="1">
          <a:blip r:embed="rId3">
            <a:alphaModFix/>
          </a:blip>
          <a:srcRect b="0" l="0" r="0" t="0"/>
          <a:stretch/>
        </p:blipFill>
        <p:spPr>
          <a:xfrm>
            <a:off x="3219450" y="1743075"/>
            <a:ext cx="5562600" cy="1143000"/>
          </a:xfrm>
          <a:prstGeom prst="rect">
            <a:avLst/>
          </a:prstGeom>
          <a:noFill/>
          <a:ln>
            <a:noFill/>
          </a:ln>
        </p:spPr>
      </p:pic>
      <p:pic>
        <p:nvPicPr>
          <p:cNvPr id="265" name="Google Shape;265;p15"/>
          <p:cNvPicPr preferRelativeResize="0"/>
          <p:nvPr/>
        </p:nvPicPr>
        <p:blipFill rotWithShape="1">
          <a:blip r:embed="rId4">
            <a:alphaModFix/>
          </a:blip>
          <a:srcRect b="0" l="0" r="0" t="0"/>
          <a:stretch/>
        </p:blipFill>
        <p:spPr>
          <a:xfrm>
            <a:off x="3219450" y="3084234"/>
            <a:ext cx="5534025" cy="1104900"/>
          </a:xfrm>
          <a:prstGeom prst="rect">
            <a:avLst/>
          </a:prstGeom>
          <a:noFill/>
          <a:ln>
            <a:noFill/>
          </a:ln>
        </p:spPr>
      </p:pic>
      <p:sp>
        <p:nvSpPr>
          <p:cNvPr id="266" name="Google Shape;266;p15"/>
          <p:cNvSpPr txBox="1"/>
          <p:nvPr/>
        </p:nvSpPr>
        <p:spPr>
          <a:xfrm>
            <a:off x="830269" y="4387294"/>
            <a:ext cx="11075987" cy="152773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accent1"/>
              </a:buClr>
              <a:buSzPts val="1500"/>
              <a:buFont typeface="Arial"/>
              <a:buChar char="•"/>
            </a:pPr>
            <a:r>
              <a:rPr b="0" i="1" lang="en-US" sz="1500" u="none" cap="none" strike="noStrike">
                <a:solidFill>
                  <a:schemeClr val="lt1"/>
                </a:solidFill>
                <a:latin typeface="Arial"/>
                <a:ea typeface="Arial"/>
                <a:cs typeface="Arial"/>
                <a:sym typeface="Arial"/>
              </a:rPr>
              <a:t>Method of Imputing chosen: </a:t>
            </a:r>
            <a:br>
              <a:rPr b="0" i="1" lang="en-US" sz="1500" u="none" cap="none" strike="noStrike">
                <a:solidFill>
                  <a:schemeClr val="lt1"/>
                </a:solidFill>
                <a:latin typeface="Arial"/>
                <a:ea typeface="Arial"/>
                <a:cs typeface="Arial"/>
                <a:sym typeface="Arial"/>
              </a:rPr>
            </a:br>
            <a:r>
              <a:rPr b="0" i="1" lang="en-US" sz="1500" u="none" cap="none" strike="noStrike">
                <a:solidFill>
                  <a:schemeClr val="lt1"/>
                </a:solidFill>
                <a:latin typeface="Arial"/>
                <a:ea typeface="Arial"/>
                <a:cs typeface="Arial"/>
                <a:sym typeface="Arial"/>
              </a:rPr>
              <a:t>KNN (K=3) on the combination of Cleveland, Switzerland, and Hungarian datasets.</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1500"/>
              </a:spcBef>
              <a:spcAft>
                <a:spcPts val="0"/>
              </a:spcAft>
              <a:buClr>
                <a:schemeClr val="accent1"/>
              </a:buClr>
              <a:buSzPts val="1500"/>
              <a:buFont typeface="Arial"/>
              <a:buChar char="•"/>
            </a:pPr>
            <a:r>
              <a:rPr b="0" i="1" lang="en-US" sz="1500" u="none" cap="none" strike="noStrike">
                <a:solidFill>
                  <a:schemeClr val="lt1"/>
                </a:solidFill>
                <a:latin typeface="Arial"/>
                <a:ea typeface="Arial"/>
                <a:cs typeface="Arial"/>
                <a:sym typeface="Arial"/>
              </a:rPr>
              <a:t>Final dataset was produced for experiment.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6"/>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a:t>
            </a:r>
            <a:endParaRPr/>
          </a:p>
        </p:txBody>
      </p:sp>
      <p:sp>
        <p:nvSpPr>
          <p:cNvPr id="272" name="Google Shape;272;p16"/>
          <p:cNvSpPr txBox="1"/>
          <p:nvPr>
            <p:ph idx="3" type="body"/>
          </p:nvPr>
        </p:nvSpPr>
        <p:spPr>
          <a:xfrm>
            <a:off x="830269" y="1274763"/>
            <a:ext cx="11075987" cy="583801"/>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Top 100 rows of the Final Dataset were produced to visualize the scaled and imputed data.</a:t>
            </a:r>
            <a:endParaRPr/>
          </a:p>
        </p:txBody>
      </p:sp>
      <p:pic>
        <p:nvPicPr>
          <p:cNvPr id="273" name="Google Shape;273;p16"/>
          <p:cNvPicPr preferRelativeResize="0"/>
          <p:nvPr/>
        </p:nvPicPr>
        <p:blipFill rotWithShape="1">
          <a:blip r:embed="rId3">
            <a:alphaModFix/>
          </a:blip>
          <a:srcRect b="0" l="0" r="0" t="0"/>
          <a:stretch/>
        </p:blipFill>
        <p:spPr>
          <a:xfrm>
            <a:off x="1653384" y="1858564"/>
            <a:ext cx="8877300" cy="3924300"/>
          </a:xfrm>
          <a:prstGeom prst="rect">
            <a:avLst/>
          </a:prstGeom>
          <a:noFill/>
          <a:ln>
            <a:noFill/>
          </a:ln>
        </p:spPr>
      </p:pic>
      <p:pic>
        <p:nvPicPr>
          <p:cNvPr id="274" name="Google Shape;274;p16"/>
          <p:cNvPicPr preferRelativeResize="0"/>
          <p:nvPr/>
        </p:nvPicPr>
        <p:blipFill rotWithShape="1">
          <a:blip r:embed="rId4">
            <a:alphaModFix/>
          </a:blip>
          <a:srcRect b="0" l="0" r="0" t="0"/>
          <a:stretch/>
        </p:blipFill>
        <p:spPr>
          <a:xfrm>
            <a:off x="4867275" y="5985664"/>
            <a:ext cx="914400" cy="381000"/>
          </a:xfrm>
          <a:prstGeom prst="rect">
            <a:avLst/>
          </a:prstGeom>
          <a:noFill/>
          <a:ln>
            <a:noFill/>
          </a:ln>
        </p:spPr>
      </p:pic>
      <p:sp>
        <p:nvSpPr>
          <p:cNvPr id="275" name="Google Shape;275;p16"/>
          <p:cNvSpPr txBox="1"/>
          <p:nvPr/>
        </p:nvSpPr>
        <p:spPr>
          <a:xfrm>
            <a:off x="830269" y="5884264"/>
            <a:ext cx="5265731" cy="58380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accent1"/>
              </a:buClr>
              <a:buSzPts val="1500"/>
              <a:buFont typeface="Arial"/>
              <a:buChar char="•"/>
            </a:pPr>
            <a:r>
              <a:rPr b="0" i="0" lang="en-US" sz="1500" u="none" cap="none" strike="noStrike">
                <a:solidFill>
                  <a:schemeClr val="lt1"/>
                </a:solidFill>
                <a:latin typeface="Arial"/>
                <a:ea typeface="Arial"/>
                <a:cs typeface="Arial"/>
                <a:sym typeface="Arial"/>
              </a:rPr>
              <a:t>Shape of the data was produced.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7"/>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281" name="Google Shape;281;p17"/>
          <p:cNvSpPr txBox="1"/>
          <p:nvPr>
            <p:ph idx="3" type="body"/>
          </p:nvPr>
        </p:nvSpPr>
        <p:spPr>
          <a:xfrm>
            <a:off x="830269" y="1274763"/>
            <a:ext cx="11075987" cy="583801"/>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Missing values were checked to make sure the imputation passed successfully.</a:t>
            </a:r>
            <a:endParaRPr/>
          </a:p>
        </p:txBody>
      </p:sp>
      <p:pic>
        <p:nvPicPr>
          <p:cNvPr id="282" name="Google Shape;282;p17"/>
          <p:cNvPicPr preferRelativeResize="0"/>
          <p:nvPr/>
        </p:nvPicPr>
        <p:blipFill rotWithShape="1">
          <a:blip r:embed="rId3">
            <a:alphaModFix/>
          </a:blip>
          <a:srcRect b="0" l="0" r="0" t="0"/>
          <a:stretch/>
        </p:blipFill>
        <p:spPr>
          <a:xfrm>
            <a:off x="1228725" y="1858564"/>
            <a:ext cx="1162050" cy="4295775"/>
          </a:xfrm>
          <a:prstGeom prst="rect">
            <a:avLst/>
          </a:prstGeom>
          <a:noFill/>
          <a:ln>
            <a:noFill/>
          </a:ln>
        </p:spPr>
      </p:pic>
      <p:sp>
        <p:nvSpPr>
          <p:cNvPr id="283" name="Google Shape;283;p17"/>
          <p:cNvSpPr/>
          <p:nvPr/>
        </p:nvSpPr>
        <p:spPr>
          <a:xfrm>
            <a:off x="3419475" y="2345117"/>
            <a:ext cx="7038975"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Arial"/>
                <a:ea typeface="Arial"/>
                <a:cs typeface="Arial"/>
                <a:sym typeface="Arial"/>
              </a:rPr>
              <a:t>NO MISSING VALUES WERE FOUND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8"/>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289" name="Google Shape;289;p18"/>
          <p:cNvSpPr txBox="1"/>
          <p:nvPr>
            <p:ph idx="3" type="body"/>
          </p:nvPr>
        </p:nvSpPr>
        <p:spPr>
          <a:xfrm>
            <a:off x="830269" y="1274763"/>
            <a:ext cx="11075987" cy="583801"/>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Dataset was checked for duplicate rows</a:t>
            </a:r>
            <a:endParaRPr/>
          </a:p>
        </p:txBody>
      </p:sp>
      <p:pic>
        <p:nvPicPr>
          <p:cNvPr id="290" name="Google Shape;290;p18"/>
          <p:cNvPicPr preferRelativeResize="0"/>
          <p:nvPr/>
        </p:nvPicPr>
        <p:blipFill rotWithShape="1">
          <a:blip r:embed="rId3">
            <a:alphaModFix/>
          </a:blip>
          <a:srcRect b="0" l="0" r="0" t="0"/>
          <a:stretch/>
        </p:blipFill>
        <p:spPr>
          <a:xfrm>
            <a:off x="5838825" y="1042788"/>
            <a:ext cx="5514975" cy="1047750"/>
          </a:xfrm>
          <a:prstGeom prst="rect">
            <a:avLst/>
          </a:prstGeom>
          <a:noFill/>
          <a:ln>
            <a:noFill/>
          </a:ln>
        </p:spPr>
      </p:pic>
      <p:pic>
        <p:nvPicPr>
          <p:cNvPr id="291" name="Google Shape;291;p18"/>
          <p:cNvPicPr preferRelativeResize="0"/>
          <p:nvPr/>
        </p:nvPicPr>
        <p:blipFill rotWithShape="1">
          <a:blip r:embed="rId4">
            <a:alphaModFix/>
          </a:blip>
          <a:srcRect b="0" l="0" r="0" t="0"/>
          <a:stretch/>
        </p:blipFill>
        <p:spPr>
          <a:xfrm>
            <a:off x="1977234" y="2612780"/>
            <a:ext cx="9344025" cy="3933825"/>
          </a:xfrm>
          <a:prstGeom prst="rect">
            <a:avLst/>
          </a:prstGeom>
          <a:noFill/>
          <a:ln>
            <a:noFill/>
          </a:ln>
        </p:spPr>
      </p:pic>
      <p:sp>
        <p:nvSpPr>
          <p:cNvPr id="292" name="Google Shape;292;p18"/>
          <p:cNvSpPr txBox="1"/>
          <p:nvPr/>
        </p:nvSpPr>
        <p:spPr>
          <a:xfrm>
            <a:off x="830268" y="2070473"/>
            <a:ext cx="11075987" cy="58380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accent1"/>
              </a:buClr>
              <a:buSzPts val="1500"/>
              <a:buFont typeface="Arial"/>
              <a:buChar char="•"/>
            </a:pPr>
            <a:r>
              <a:rPr b="0" i="0" lang="en-US" sz="1500" u="none" cap="none" strike="noStrike">
                <a:solidFill>
                  <a:schemeClr val="lt1"/>
                </a:solidFill>
                <a:latin typeface="Arial"/>
                <a:ea typeface="Arial"/>
                <a:cs typeface="Arial"/>
                <a:sym typeface="Arial"/>
              </a:rPr>
              <a:t>Duplicate row was removed, and the final dataset is as follows: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9"/>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298" name="Google Shape;298;p19"/>
          <p:cNvSpPr txBox="1"/>
          <p:nvPr>
            <p:ph idx="3" type="body"/>
          </p:nvPr>
        </p:nvSpPr>
        <p:spPr>
          <a:xfrm>
            <a:off x="830269" y="1274763"/>
            <a:ext cx="11075987" cy="583801"/>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Further Descriptive Analysis of the Final dataset was performed.</a:t>
            </a:r>
            <a:endParaRPr/>
          </a:p>
        </p:txBody>
      </p:sp>
      <p:sp>
        <p:nvSpPr>
          <p:cNvPr id="299" name="Google Shape;299;p19"/>
          <p:cNvSpPr/>
          <p:nvPr/>
        </p:nvSpPr>
        <p:spPr>
          <a:xfrm>
            <a:off x="744544" y="1858564"/>
            <a:ext cx="245585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Data Type</a:t>
            </a:r>
            <a:endParaRPr b="0" i="0" sz="1400" u="none" cap="none" strike="noStrike">
              <a:solidFill>
                <a:srgbClr val="000000"/>
              </a:solidFill>
              <a:latin typeface="Arial"/>
              <a:ea typeface="Arial"/>
              <a:cs typeface="Arial"/>
              <a:sym typeface="Arial"/>
            </a:endParaRPr>
          </a:p>
        </p:txBody>
      </p:sp>
      <p:pic>
        <p:nvPicPr>
          <p:cNvPr id="300" name="Google Shape;300;p19"/>
          <p:cNvPicPr preferRelativeResize="0"/>
          <p:nvPr/>
        </p:nvPicPr>
        <p:blipFill rotWithShape="1">
          <a:blip r:embed="rId3">
            <a:alphaModFix/>
          </a:blip>
          <a:srcRect b="0" l="0" r="0" t="0"/>
          <a:stretch/>
        </p:blipFill>
        <p:spPr>
          <a:xfrm>
            <a:off x="1129509" y="2647950"/>
            <a:ext cx="1685925" cy="2609850"/>
          </a:xfrm>
          <a:prstGeom prst="rect">
            <a:avLst/>
          </a:prstGeom>
          <a:noFill/>
          <a:ln>
            <a:noFill/>
          </a:ln>
        </p:spPr>
      </p:pic>
      <p:pic>
        <p:nvPicPr>
          <p:cNvPr id="301" name="Google Shape;301;p19"/>
          <p:cNvPicPr preferRelativeResize="0"/>
          <p:nvPr/>
        </p:nvPicPr>
        <p:blipFill rotWithShape="1">
          <a:blip r:embed="rId4">
            <a:alphaModFix/>
          </a:blip>
          <a:srcRect b="0" l="0" r="0" t="0"/>
          <a:stretch/>
        </p:blipFill>
        <p:spPr>
          <a:xfrm>
            <a:off x="3748894" y="2703870"/>
            <a:ext cx="8281182" cy="2498009"/>
          </a:xfrm>
          <a:prstGeom prst="rect">
            <a:avLst/>
          </a:prstGeom>
          <a:noFill/>
          <a:ln>
            <a:noFill/>
          </a:ln>
        </p:spPr>
      </p:pic>
      <p:sp>
        <p:nvSpPr>
          <p:cNvPr id="302" name="Google Shape;302;p19"/>
          <p:cNvSpPr/>
          <p:nvPr/>
        </p:nvSpPr>
        <p:spPr>
          <a:xfrm>
            <a:off x="5458037" y="1958051"/>
            <a:ext cx="486289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Descriptive Statistics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
          <p:cNvSpPr txBox="1"/>
          <p:nvPr>
            <p:ph idx="4294967295" type="body"/>
          </p:nvPr>
        </p:nvSpPr>
        <p:spPr>
          <a:xfrm>
            <a:off x="830263" y="1266516"/>
            <a:ext cx="4862614" cy="4495765"/>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800"/>
              <a:buChar char="•"/>
            </a:pPr>
            <a:r>
              <a:rPr b="0" i="0" lang="en-US" sz="1800" u="none" strike="noStrike">
                <a:latin typeface="Times New Roman"/>
                <a:ea typeface="Times New Roman"/>
                <a:cs typeface="Times New Roman"/>
                <a:sym typeface="Times New Roman"/>
              </a:rPr>
              <a:t>For the Heart Disease Dataset, we want to classify the presence of heart disease using the best combinations of the dataset files (Cleveland, Hungarian, Switzerland, VA) based on the most relevant patient attributes.</a:t>
            </a:r>
            <a:endParaRPr/>
          </a:p>
        </p:txBody>
      </p:sp>
      <p:sp>
        <p:nvSpPr>
          <p:cNvPr id="88" name="Google Shape;88;p2"/>
          <p:cNvSpPr txBox="1"/>
          <p:nvPr>
            <p:ph type="title"/>
          </p:nvPr>
        </p:nvSpPr>
        <p:spPr>
          <a:xfrm>
            <a:off x="830269" y="168721"/>
            <a:ext cx="4858575"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Project Statement</a:t>
            </a:r>
            <a:endParaRPr/>
          </a:p>
        </p:txBody>
      </p:sp>
      <p:pic>
        <p:nvPicPr>
          <p:cNvPr id="89" name="Google Shape;89;p2"/>
          <p:cNvPicPr preferRelativeResize="0"/>
          <p:nvPr>
            <p:ph idx="2" type="pic"/>
          </p:nvPr>
        </p:nvPicPr>
        <p:blipFill rotWithShape="1">
          <a:blip r:embed="rId3">
            <a:alphaModFix/>
          </a:blip>
          <a:srcRect b="0" l="0" r="0" t="0"/>
          <a:stretch/>
        </p:blipFill>
        <p:spPr>
          <a:xfrm>
            <a:off x="6638925" y="-4352"/>
            <a:ext cx="5553075" cy="6862352"/>
          </a:xfrm>
          <a:prstGeom prst="rect">
            <a:avLst/>
          </a:prstGeom>
          <a:solidFill>
            <a:schemeClr val="accent1"/>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308" name="Google Shape;308;p20"/>
          <p:cNvSpPr txBox="1"/>
          <p:nvPr>
            <p:ph idx="3" type="body"/>
          </p:nvPr>
        </p:nvSpPr>
        <p:spPr>
          <a:xfrm>
            <a:off x="830269" y="1274763"/>
            <a:ext cx="11075987" cy="583801"/>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Further Descriptive Analysis continued...</a:t>
            </a:r>
            <a:endParaRPr/>
          </a:p>
        </p:txBody>
      </p:sp>
      <p:sp>
        <p:nvSpPr>
          <p:cNvPr id="309" name="Google Shape;309;p20"/>
          <p:cNvSpPr/>
          <p:nvPr/>
        </p:nvSpPr>
        <p:spPr>
          <a:xfrm>
            <a:off x="1992321" y="1888328"/>
            <a:ext cx="273208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Correlation</a:t>
            </a:r>
            <a:endParaRPr b="0" i="0" sz="1400" u="none" cap="none" strike="noStrike">
              <a:solidFill>
                <a:srgbClr val="000000"/>
              </a:solidFill>
              <a:latin typeface="Arial"/>
              <a:ea typeface="Arial"/>
              <a:cs typeface="Arial"/>
              <a:sym typeface="Arial"/>
            </a:endParaRPr>
          </a:p>
        </p:txBody>
      </p:sp>
      <p:sp>
        <p:nvSpPr>
          <p:cNvPr id="310" name="Google Shape;310;p20"/>
          <p:cNvSpPr/>
          <p:nvPr/>
        </p:nvSpPr>
        <p:spPr>
          <a:xfrm>
            <a:off x="8020261" y="1888328"/>
            <a:ext cx="238103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Skewness</a:t>
            </a:r>
            <a:endParaRPr b="0" i="0" sz="1400" u="none" cap="none" strike="noStrike">
              <a:solidFill>
                <a:srgbClr val="000000"/>
              </a:solidFill>
              <a:latin typeface="Arial"/>
              <a:ea typeface="Arial"/>
              <a:cs typeface="Arial"/>
              <a:sym typeface="Arial"/>
            </a:endParaRPr>
          </a:p>
        </p:txBody>
      </p:sp>
      <p:pic>
        <p:nvPicPr>
          <p:cNvPr id="311" name="Google Shape;311;p20"/>
          <p:cNvPicPr preferRelativeResize="0"/>
          <p:nvPr/>
        </p:nvPicPr>
        <p:blipFill rotWithShape="1">
          <a:blip r:embed="rId3">
            <a:alphaModFix/>
          </a:blip>
          <a:srcRect b="0" l="0" r="0" t="0"/>
          <a:stretch/>
        </p:blipFill>
        <p:spPr>
          <a:xfrm>
            <a:off x="348462" y="2703869"/>
            <a:ext cx="6019800" cy="2657475"/>
          </a:xfrm>
          <a:prstGeom prst="rect">
            <a:avLst/>
          </a:prstGeom>
          <a:noFill/>
          <a:ln>
            <a:noFill/>
          </a:ln>
        </p:spPr>
      </p:pic>
      <p:pic>
        <p:nvPicPr>
          <p:cNvPr id="312" name="Google Shape;312;p20"/>
          <p:cNvPicPr preferRelativeResize="0"/>
          <p:nvPr/>
        </p:nvPicPr>
        <p:blipFill rotWithShape="1">
          <a:blip r:embed="rId4">
            <a:alphaModFix/>
          </a:blip>
          <a:srcRect b="0" l="0" r="0" t="0"/>
          <a:stretch/>
        </p:blipFill>
        <p:spPr>
          <a:xfrm>
            <a:off x="8386868" y="2564423"/>
            <a:ext cx="1647825" cy="271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318" name="Google Shape;318;p21"/>
          <p:cNvSpPr txBox="1"/>
          <p:nvPr>
            <p:ph idx="3" type="body"/>
          </p:nvPr>
        </p:nvSpPr>
        <p:spPr>
          <a:xfrm>
            <a:off x="830269" y="1274763"/>
            <a:ext cx="11075987" cy="445928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In order to produce more meaningful statistical inferences, visualization for descriptive statistics, correlation, and skewness were performed.</a:t>
            </a:r>
            <a:endParaRPr/>
          </a:p>
          <a:p>
            <a:pPr indent="-228600" lvl="0" marL="228600" rtl="0" algn="l">
              <a:lnSpc>
                <a:spcPct val="150000"/>
              </a:lnSpc>
              <a:spcBef>
                <a:spcPts val="1500"/>
              </a:spcBef>
              <a:spcAft>
                <a:spcPts val="0"/>
              </a:spcAft>
              <a:buSzPts val="1500"/>
              <a:buChar char="•"/>
            </a:pPr>
            <a:r>
              <a:rPr b="1" lang="en-US" u="sng"/>
              <a:t>Unimodal Visualization:</a:t>
            </a:r>
            <a:br>
              <a:rPr b="1" lang="en-US" u="sng"/>
            </a:br>
            <a:r>
              <a:rPr lang="en-US"/>
              <a:t>Histogram, Density Curve, and Box Plot</a:t>
            </a:r>
            <a:endParaRPr/>
          </a:p>
          <a:p>
            <a:pPr indent="-228600" lvl="0" marL="228600" rtl="0" algn="l">
              <a:lnSpc>
                <a:spcPct val="150000"/>
              </a:lnSpc>
              <a:spcBef>
                <a:spcPts val="1500"/>
              </a:spcBef>
              <a:spcAft>
                <a:spcPts val="0"/>
              </a:spcAft>
              <a:buSzPts val="1500"/>
              <a:buChar char="•"/>
            </a:pPr>
            <a:r>
              <a:rPr b="1" lang="en-US" u="sng"/>
              <a:t>Multimodal Visualization:</a:t>
            </a:r>
            <a:br>
              <a:rPr b="1" lang="en-US" u="sng"/>
            </a:br>
            <a:r>
              <a:rPr lang="en-US"/>
              <a:t>Scatter Plot and Correlation Matrix</a:t>
            </a:r>
            <a:endParaRPr b="1"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2"/>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pic>
        <p:nvPicPr>
          <p:cNvPr id="324" name="Google Shape;324;p22"/>
          <p:cNvPicPr preferRelativeResize="0"/>
          <p:nvPr/>
        </p:nvPicPr>
        <p:blipFill rotWithShape="1">
          <a:blip r:embed="rId3">
            <a:alphaModFix/>
          </a:blip>
          <a:srcRect b="0" l="0" r="0" t="0"/>
          <a:stretch/>
        </p:blipFill>
        <p:spPr>
          <a:xfrm>
            <a:off x="900113" y="1818069"/>
            <a:ext cx="3238500" cy="1257300"/>
          </a:xfrm>
          <a:prstGeom prst="rect">
            <a:avLst/>
          </a:prstGeom>
          <a:noFill/>
          <a:ln>
            <a:noFill/>
          </a:ln>
        </p:spPr>
      </p:pic>
      <p:pic>
        <p:nvPicPr>
          <p:cNvPr id="325" name="Google Shape;325;p22"/>
          <p:cNvPicPr preferRelativeResize="0"/>
          <p:nvPr/>
        </p:nvPicPr>
        <p:blipFill rotWithShape="1">
          <a:blip r:embed="rId4">
            <a:alphaModFix/>
          </a:blip>
          <a:srcRect b="0" l="0" r="0" t="0"/>
          <a:stretch/>
        </p:blipFill>
        <p:spPr>
          <a:xfrm>
            <a:off x="833438" y="3200354"/>
            <a:ext cx="3305175" cy="1295400"/>
          </a:xfrm>
          <a:prstGeom prst="rect">
            <a:avLst/>
          </a:prstGeom>
          <a:noFill/>
          <a:ln>
            <a:noFill/>
          </a:ln>
        </p:spPr>
      </p:pic>
      <p:pic>
        <p:nvPicPr>
          <p:cNvPr id="326" name="Google Shape;326;p22"/>
          <p:cNvPicPr preferRelativeResize="0"/>
          <p:nvPr/>
        </p:nvPicPr>
        <p:blipFill rotWithShape="1">
          <a:blip r:embed="rId5">
            <a:alphaModFix/>
          </a:blip>
          <a:srcRect b="0" l="0" r="0" t="0"/>
          <a:stretch/>
        </p:blipFill>
        <p:spPr>
          <a:xfrm>
            <a:off x="833438" y="4610008"/>
            <a:ext cx="3305175" cy="1323975"/>
          </a:xfrm>
          <a:prstGeom prst="rect">
            <a:avLst/>
          </a:prstGeom>
          <a:noFill/>
          <a:ln>
            <a:noFill/>
          </a:ln>
        </p:spPr>
      </p:pic>
      <p:pic>
        <p:nvPicPr>
          <p:cNvPr id="327" name="Google Shape;327;p22"/>
          <p:cNvPicPr preferRelativeResize="0"/>
          <p:nvPr/>
        </p:nvPicPr>
        <p:blipFill rotWithShape="1">
          <a:blip r:embed="rId6">
            <a:alphaModFix/>
          </a:blip>
          <a:srcRect b="0" l="0" r="0" t="0"/>
          <a:stretch/>
        </p:blipFill>
        <p:spPr>
          <a:xfrm>
            <a:off x="4237032" y="1828800"/>
            <a:ext cx="3438525" cy="1295400"/>
          </a:xfrm>
          <a:prstGeom prst="rect">
            <a:avLst/>
          </a:prstGeom>
          <a:noFill/>
          <a:ln>
            <a:noFill/>
          </a:ln>
        </p:spPr>
      </p:pic>
      <p:pic>
        <p:nvPicPr>
          <p:cNvPr id="328" name="Google Shape;328;p22"/>
          <p:cNvPicPr preferRelativeResize="0"/>
          <p:nvPr/>
        </p:nvPicPr>
        <p:blipFill rotWithShape="1">
          <a:blip r:embed="rId7">
            <a:alphaModFix/>
          </a:blip>
          <a:srcRect b="0" l="0" r="0" t="0"/>
          <a:stretch/>
        </p:blipFill>
        <p:spPr>
          <a:xfrm>
            <a:off x="4253725" y="4586200"/>
            <a:ext cx="3438524" cy="1371600"/>
          </a:xfrm>
          <a:prstGeom prst="rect">
            <a:avLst/>
          </a:prstGeom>
          <a:noFill/>
          <a:ln>
            <a:noFill/>
          </a:ln>
        </p:spPr>
      </p:pic>
      <p:pic>
        <p:nvPicPr>
          <p:cNvPr id="329" name="Google Shape;329;p22"/>
          <p:cNvPicPr preferRelativeResize="0"/>
          <p:nvPr/>
        </p:nvPicPr>
        <p:blipFill rotWithShape="1">
          <a:blip r:embed="rId8">
            <a:alphaModFix/>
          </a:blip>
          <a:srcRect b="0" l="0" r="0" t="0"/>
          <a:stretch/>
        </p:blipFill>
        <p:spPr>
          <a:xfrm>
            <a:off x="7893039" y="1827594"/>
            <a:ext cx="3321055" cy="1258505"/>
          </a:xfrm>
          <a:prstGeom prst="rect">
            <a:avLst/>
          </a:prstGeom>
          <a:noFill/>
          <a:ln>
            <a:noFill/>
          </a:ln>
        </p:spPr>
      </p:pic>
      <p:pic>
        <p:nvPicPr>
          <p:cNvPr id="330" name="Google Shape;330;p22"/>
          <p:cNvPicPr preferRelativeResize="0"/>
          <p:nvPr/>
        </p:nvPicPr>
        <p:blipFill rotWithShape="1">
          <a:blip r:embed="rId9">
            <a:alphaModFix/>
          </a:blip>
          <a:srcRect b="0" l="0" r="0" t="0"/>
          <a:stretch/>
        </p:blipFill>
        <p:spPr>
          <a:xfrm>
            <a:off x="7893039" y="3171732"/>
            <a:ext cx="3321055" cy="1343141"/>
          </a:xfrm>
          <a:prstGeom prst="rect">
            <a:avLst/>
          </a:prstGeom>
          <a:noFill/>
          <a:ln>
            <a:noFill/>
          </a:ln>
        </p:spPr>
      </p:pic>
      <p:pic>
        <p:nvPicPr>
          <p:cNvPr id="331" name="Google Shape;331;p22"/>
          <p:cNvPicPr preferRelativeResize="0"/>
          <p:nvPr/>
        </p:nvPicPr>
        <p:blipFill rotWithShape="1">
          <a:blip r:embed="rId10">
            <a:alphaModFix/>
          </a:blip>
          <a:srcRect b="0" l="0" r="0" t="0"/>
          <a:stretch/>
        </p:blipFill>
        <p:spPr>
          <a:xfrm>
            <a:off x="7893039" y="4595720"/>
            <a:ext cx="3487023" cy="1338263"/>
          </a:xfrm>
          <a:prstGeom prst="rect">
            <a:avLst/>
          </a:prstGeom>
          <a:noFill/>
          <a:ln>
            <a:noFill/>
          </a:ln>
        </p:spPr>
      </p:pic>
      <p:sp>
        <p:nvSpPr>
          <p:cNvPr id="332" name="Google Shape;332;p22"/>
          <p:cNvSpPr/>
          <p:nvPr/>
        </p:nvSpPr>
        <p:spPr>
          <a:xfrm>
            <a:off x="833438" y="1120766"/>
            <a:ext cx="670083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Histograms for the attributes</a:t>
            </a:r>
            <a:endParaRPr b="0" i="0" sz="1400" u="none" cap="none" strike="noStrike">
              <a:solidFill>
                <a:srgbClr val="000000"/>
              </a:solidFill>
              <a:latin typeface="Arial"/>
              <a:ea typeface="Arial"/>
              <a:cs typeface="Arial"/>
              <a:sym typeface="Arial"/>
            </a:endParaRPr>
          </a:p>
        </p:txBody>
      </p:sp>
      <p:pic>
        <p:nvPicPr>
          <p:cNvPr id="333" name="Google Shape;333;p22"/>
          <p:cNvPicPr preferRelativeResize="0"/>
          <p:nvPr/>
        </p:nvPicPr>
        <p:blipFill rotWithShape="1">
          <a:blip r:embed="rId11">
            <a:alphaModFix/>
          </a:blip>
          <a:srcRect b="0" l="0" r="0" t="0"/>
          <a:stretch/>
        </p:blipFill>
        <p:spPr>
          <a:xfrm>
            <a:off x="4237025" y="3197425"/>
            <a:ext cx="3438524" cy="131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3"/>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pic>
        <p:nvPicPr>
          <p:cNvPr id="339" name="Google Shape;339;p23"/>
          <p:cNvPicPr preferRelativeResize="0"/>
          <p:nvPr/>
        </p:nvPicPr>
        <p:blipFill rotWithShape="1">
          <a:blip r:embed="rId3">
            <a:alphaModFix/>
          </a:blip>
          <a:srcRect b="0" l="0" r="0" t="0"/>
          <a:stretch/>
        </p:blipFill>
        <p:spPr>
          <a:xfrm>
            <a:off x="2269744" y="1474064"/>
            <a:ext cx="3438524" cy="1371600"/>
          </a:xfrm>
          <a:prstGeom prst="rect">
            <a:avLst/>
          </a:prstGeom>
          <a:noFill/>
          <a:ln>
            <a:noFill/>
          </a:ln>
        </p:spPr>
      </p:pic>
      <p:pic>
        <p:nvPicPr>
          <p:cNvPr id="340" name="Google Shape;340;p23"/>
          <p:cNvPicPr preferRelativeResize="0"/>
          <p:nvPr/>
        </p:nvPicPr>
        <p:blipFill rotWithShape="1">
          <a:blip r:embed="rId4">
            <a:alphaModFix/>
          </a:blip>
          <a:srcRect b="0" l="0" r="0" t="0"/>
          <a:stretch/>
        </p:blipFill>
        <p:spPr>
          <a:xfrm>
            <a:off x="5911068" y="1255142"/>
            <a:ext cx="3857626" cy="1504950"/>
          </a:xfrm>
          <a:prstGeom prst="rect">
            <a:avLst/>
          </a:prstGeom>
          <a:noFill/>
          <a:ln>
            <a:noFill/>
          </a:ln>
        </p:spPr>
      </p:pic>
      <p:pic>
        <p:nvPicPr>
          <p:cNvPr id="341" name="Google Shape;341;p23"/>
          <p:cNvPicPr preferRelativeResize="0"/>
          <p:nvPr/>
        </p:nvPicPr>
        <p:blipFill rotWithShape="1">
          <a:blip r:embed="rId5">
            <a:alphaModFix/>
          </a:blip>
          <a:srcRect b="0" l="0" r="0" t="0"/>
          <a:stretch/>
        </p:blipFill>
        <p:spPr>
          <a:xfrm>
            <a:off x="5911080" y="2942168"/>
            <a:ext cx="3857624" cy="1552575"/>
          </a:xfrm>
          <a:prstGeom prst="rect">
            <a:avLst/>
          </a:prstGeom>
          <a:noFill/>
          <a:ln>
            <a:noFill/>
          </a:ln>
        </p:spPr>
      </p:pic>
      <p:pic>
        <p:nvPicPr>
          <p:cNvPr id="342" name="Google Shape;342;p23"/>
          <p:cNvPicPr preferRelativeResize="0"/>
          <p:nvPr/>
        </p:nvPicPr>
        <p:blipFill rotWithShape="1">
          <a:blip r:embed="rId6">
            <a:alphaModFix/>
          </a:blip>
          <a:srcRect b="0" l="0" r="0" t="0"/>
          <a:stretch/>
        </p:blipFill>
        <p:spPr>
          <a:xfrm>
            <a:off x="5911068" y="4676819"/>
            <a:ext cx="4019550" cy="1552575"/>
          </a:xfrm>
          <a:prstGeom prst="rect">
            <a:avLst/>
          </a:prstGeom>
          <a:noFill/>
          <a:ln>
            <a:noFill/>
          </a:ln>
        </p:spPr>
      </p:pic>
      <p:pic>
        <p:nvPicPr>
          <p:cNvPr id="343" name="Google Shape;343;p23"/>
          <p:cNvPicPr preferRelativeResize="0"/>
          <p:nvPr/>
        </p:nvPicPr>
        <p:blipFill rotWithShape="1">
          <a:blip r:embed="rId7">
            <a:alphaModFix/>
          </a:blip>
          <a:srcRect b="0" l="0" r="0" t="0"/>
          <a:stretch/>
        </p:blipFill>
        <p:spPr>
          <a:xfrm>
            <a:off x="2217357" y="3046954"/>
            <a:ext cx="3543301" cy="1343025"/>
          </a:xfrm>
          <a:prstGeom prst="rect">
            <a:avLst/>
          </a:prstGeom>
          <a:noFill/>
          <a:ln>
            <a:noFill/>
          </a:ln>
        </p:spPr>
      </p:pic>
      <p:pic>
        <p:nvPicPr>
          <p:cNvPr id="344" name="Google Shape;344;p23"/>
          <p:cNvPicPr preferRelativeResize="0"/>
          <p:nvPr/>
        </p:nvPicPr>
        <p:blipFill>
          <a:blip r:embed="rId8">
            <a:alphaModFix/>
          </a:blip>
          <a:stretch>
            <a:fillRect/>
          </a:stretch>
        </p:blipFill>
        <p:spPr>
          <a:xfrm>
            <a:off x="2322125" y="4824463"/>
            <a:ext cx="3438524" cy="125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350" name="Google Shape;350;p24"/>
          <p:cNvSpPr/>
          <p:nvPr/>
        </p:nvSpPr>
        <p:spPr>
          <a:xfrm>
            <a:off x="833438" y="1120766"/>
            <a:ext cx="788193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Density curves for the attributes</a:t>
            </a:r>
            <a:endParaRPr b="0" i="0" sz="1400" u="none" cap="none" strike="noStrike">
              <a:solidFill>
                <a:srgbClr val="000000"/>
              </a:solidFill>
              <a:latin typeface="Arial"/>
              <a:ea typeface="Arial"/>
              <a:cs typeface="Arial"/>
              <a:sym typeface="Arial"/>
            </a:endParaRPr>
          </a:p>
        </p:txBody>
      </p:sp>
      <p:pic>
        <p:nvPicPr>
          <p:cNvPr id="351" name="Google Shape;351;p24"/>
          <p:cNvPicPr preferRelativeResize="0"/>
          <p:nvPr/>
        </p:nvPicPr>
        <p:blipFill rotWithShape="1">
          <a:blip r:embed="rId3">
            <a:alphaModFix/>
          </a:blip>
          <a:srcRect b="0" l="0" r="0" t="0"/>
          <a:stretch/>
        </p:blipFill>
        <p:spPr>
          <a:xfrm>
            <a:off x="471488" y="1871663"/>
            <a:ext cx="2771775" cy="2276475"/>
          </a:xfrm>
          <a:prstGeom prst="rect">
            <a:avLst/>
          </a:prstGeom>
          <a:noFill/>
          <a:ln>
            <a:noFill/>
          </a:ln>
        </p:spPr>
      </p:pic>
      <p:pic>
        <p:nvPicPr>
          <p:cNvPr id="352" name="Google Shape;352;p24"/>
          <p:cNvPicPr preferRelativeResize="0"/>
          <p:nvPr/>
        </p:nvPicPr>
        <p:blipFill rotWithShape="1">
          <a:blip r:embed="rId4">
            <a:alphaModFix/>
          </a:blip>
          <a:srcRect b="0" l="0" r="0" t="0"/>
          <a:stretch/>
        </p:blipFill>
        <p:spPr>
          <a:xfrm>
            <a:off x="3358359" y="1871663"/>
            <a:ext cx="2733675" cy="2295525"/>
          </a:xfrm>
          <a:prstGeom prst="rect">
            <a:avLst/>
          </a:prstGeom>
          <a:noFill/>
          <a:ln>
            <a:noFill/>
          </a:ln>
        </p:spPr>
      </p:pic>
      <p:pic>
        <p:nvPicPr>
          <p:cNvPr id="353" name="Google Shape;353;p24"/>
          <p:cNvPicPr preferRelativeResize="0"/>
          <p:nvPr/>
        </p:nvPicPr>
        <p:blipFill rotWithShape="1">
          <a:blip r:embed="rId5">
            <a:alphaModFix/>
          </a:blip>
          <a:srcRect b="0" l="0" r="0" t="0"/>
          <a:stretch/>
        </p:blipFill>
        <p:spPr>
          <a:xfrm>
            <a:off x="6207130" y="1871663"/>
            <a:ext cx="2809875" cy="2295525"/>
          </a:xfrm>
          <a:prstGeom prst="rect">
            <a:avLst/>
          </a:prstGeom>
          <a:noFill/>
          <a:ln>
            <a:noFill/>
          </a:ln>
        </p:spPr>
      </p:pic>
      <p:pic>
        <p:nvPicPr>
          <p:cNvPr id="354" name="Google Shape;354;p24"/>
          <p:cNvPicPr preferRelativeResize="0"/>
          <p:nvPr/>
        </p:nvPicPr>
        <p:blipFill rotWithShape="1">
          <a:blip r:embed="rId6">
            <a:alphaModFix/>
          </a:blip>
          <a:srcRect b="0" l="0" r="0" t="0"/>
          <a:stretch/>
        </p:blipFill>
        <p:spPr>
          <a:xfrm>
            <a:off x="1266825" y="4252704"/>
            <a:ext cx="2667000" cy="2295525"/>
          </a:xfrm>
          <a:prstGeom prst="rect">
            <a:avLst/>
          </a:prstGeom>
          <a:noFill/>
          <a:ln>
            <a:noFill/>
          </a:ln>
        </p:spPr>
      </p:pic>
      <p:pic>
        <p:nvPicPr>
          <p:cNvPr id="355" name="Google Shape;355;p24"/>
          <p:cNvPicPr preferRelativeResize="0"/>
          <p:nvPr/>
        </p:nvPicPr>
        <p:blipFill rotWithShape="1">
          <a:blip r:embed="rId7">
            <a:alphaModFix/>
          </a:blip>
          <a:srcRect b="0" l="0" r="0" t="0"/>
          <a:stretch/>
        </p:blipFill>
        <p:spPr>
          <a:xfrm>
            <a:off x="4129088" y="4252704"/>
            <a:ext cx="2867025" cy="2276475"/>
          </a:xfrm>
          <a:prstGeom prst="rect">
            <a:avLst/>
          </a:prstGeom>
          <a:noFill/>
          <a:ln>
            <a:noFill/>
          </a:ln>
        </p:spPr>
      </p:pic>
      <p:pic>
        <p:nvPicPr>
          <p:cNvPr id="356" name="Google Shape;356;p24"/>
          <p:cNvPicPr preferRelativeResize="0"/>
          <p:nvPr/>
        </p:nvPicPr>
        <p:blipFill rotWithShape="1">
          <a:blip r:embed="rId8">
            <a:alphaModFix/>
          </a:blip>
          <a:srcRect b="0" l="0" r="0" t="0"/>
          <a:stretch/>
        </p:blipFill>
        <p:spPr>
          <a:xfrm>
            <a:off x="7311151" y="4271779"/>
            <a:ext cx="2971800" cy="2295525"/>
          </a:xfrm>
          <a:prstGeom prst="rect">
            <a:avLst/>
          </a:prstGeom>
          <a:noFill/>
          <a:ln>
            <a:noFill/>
          </a:ln>
        </p:spPr>
      </p:pic>
      <p:pic>
        <p:nvPicPr>
          <p:cNvPr id="357" name="Google Shape;357;p24"/>
          <p:cNvPicPr preferRelativeResize="0"/>
          <p:nvPr/>
        </p:nvPicPr>
        <p:blipFill>
          <a:blip r:embed="rId9">
            <a:alphaModFix/>
          </a:blip>
          <a:stretch>
            <a:fillRect/>
          </a:stretch>
        </p:blipFill>
        <p:spPr>
          <a:xfrm>
            <a:off x="9250475" y="1871687"/>
            <a:ext cx="2733675" cy="21724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363" name="Google Shape;363;p25"/>
          <p:cNvSpPr/>
          <p:nvPr/>
        </p:nvSpPr>
        <p:spPr>
          <a:xfrm>
            <a:off x="833438" y="1120766"/>
            <a:ext cx="788193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Box Plots for the attributes</a:t>
            </a:r>
            <a:endParaRPr b="0" i="0" sz="1400" u="none" cap="none" strike="noStrike">
              <a:solidFill>
                <a:srgbClr val="000000"/>
              </a:solidFill>
              <a:latin typeface="Arial"/>
              <a:ea typeface="Arial"/>
              <a:cs typeface="Arial"/>
              <a:sym typeface="Arial"/>
            </a:endParaRPr>
          </a:p>
        </p:txBody>
      </p:sp>
      <p:pic>
        <p:nvPicPr>
          <p:cNvPr id="364" name="Google Shape;364;p25"/>
          <p:cNvPicPr preferRelativeResize="0"/>
          <p:nvPr/>
        </p:nvPicPr>
        <p:blipFill rotWithShape="1">
          <a:blip r:embed="rId3">
            <a:alphaModFix/>
          </a:blip>
          <a:srcRect b="0" l="0" r="0" t="0"/>
          <a:stretch/>
        </p:blipFill>
        <p:spPr>
          <a:xfrm>
            <a:off x="833438" y="1767097"/>
            <a:ext cx="5362575" cy="3752850"/>
          </a:xfrm>
          <a:prstGeom prst="rect">
            <a:avLst/>
          </a:prstGeom>
          <a:noFill/>
          <a:ln>
            <a:noFill/>
          </a:ln>
        </p:spPr>
      </p:pic>
      <p:pic>
        <p:nvPicPr>
          <p:cNvPr id="365" name="Google Shape;365;p25"/>
          <p:cNvPicPr preferRelativeResize="0"/>
          <p:nvPr/>
        </p:nvPicPr>
        <p:blipFill rotWithShape="1">
          <a:blip r:embed="rId4">
            <a:alphaModFix/>
          </a:blip>
          <a:srcRect b="0" l="0" r="0" t="0"/>
          <a:stretch/>
        </p:blipFill>
        <p:spPr>
          <a:xfrm>
            <a:off x="6386513" y="1824247"/>
            <a:ext cx="5362575" cy="3638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371" name="Google Shape;371;p26"/>
          <p:cNvSpPr/>
          <p:nvPr/>
        </p:nvSpPr>
        <p:spPr>
          <a:xfrm>
            <a:off x="833438" y="1120766"/>
            <a:ext cx="4224337" cy="18129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Scatter Plot for the Multimodal Analysis</a:t>
            </a:r>
            <a:endParaRPr b="0" i="0" sz="1400" u="none" cap="none" strike="noStrike">
              <a:solidFill>
                <a:srgbClr val="000000"/>
              </a:solidFill>
              <a:latin typeface="Arial"/>
              <a:ea typeface="Arial"/>
              <a:cs typeface="Arial"/>
              <a:sym typeface="Arial"/>
            </a:endParaRPr>
          </a:p>
        </p:txBody>
      </p:sp>
      <p:pic>
        <p:nvPicPr>
          <p:cNvPr id="372" name="Google Shape;372;p26"/>
          <p:cNvPicPr preferRelativeResize="0"/>
          <p:nvPr/>
        </p:nvPicPr>
        <p:blipFill rotWithShape="1">
          <a:blip r:embed="rId3">
            <a:alphaModFix/>
          </a:blip>
          <a:srcRect b="0" l="0" r="0" t="0"/>
          <a:stretch/>
        </p:blipFill>
        <p:spPr>
          <a:xfrm>
            <a:off x="5057775" y="743248"/>
            <a:ext cx="6219824" cy="60433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378" name="Google Shape;378;p27"/>
          <p:cNvSpPr/>
          <p:nvPr/>
        </p:nvSpPr>
        <p:spPr>
          <a:xfrm>
            <a:off x="833438" y="1120766"/>
            <a:ext cx="960596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Correlation Matrix for Multimodal Analysis</a:t>
            </a:r>
            <a:endParaRPr b="0" i="0" sz="1400" u="none" cap="none" strike="noStrike">
              <a:solidFill>
                <a:srgbClr val="000000"/>
              </a:solidFill>
              <a:latin typeface="Arial"/>
              <a:ea typeface="Arial"/>
              <a:cs typeface="Arial"/>
              <a:sym typeface="Arial"/>
            </a:endParaRPr>
          </a:p>
        </p:txBody>
      </p:sp>
      <p:pic>
        <p:nvPicPr>
          <p:cNvPr id="379" name="Google Shape;379;p27"/>
          <p:cNvPicPr preferRelativeResize="0"/>
          <p:nvPr/>
        </p:nvPicPr>
        <p:blipFill rotWithShape="1">
          <a:blip r:embed="rId3">
            <a:alphaModFix/>
          </a:blip>
          <a:srcRect b="0" l="0" r="0" t="0"/>
          <a:stretch/>
        </p:blipFill>
        <p:spPr>
          <a:xfrm>
            <a:off x="2146303" y="1767097"/>
            <a:ext cx="7891462" cy="45148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8"/>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385" name="Google Shape;385;p28"/>
          <p:cNvSpPr/>
          <p:nvPr/>
        </p:nvSpPr>
        <p:spPr>
          <a:xfrm>
            <a:off x="833437" y="1120766"/>
            <a:ext cx="102441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Interpretation of Statistics and Visualizations</a:t>
            </a:r>
            <a:endParaRPr b="0" i="0" sz="2400" u="none" cap="none" strike="noStrike">
              <a:solidFill>
                <a:schemeClr val="lt1"/>
              </a:solidFill>
              <a:latin typeface="Arial"/>
              <a:ea typeface="Arial"/>
              <a:cs typeface="Arial"/>
              <a:sym typeface="Arial"/>
            </a:endParaRPr>
          </a:p>
        </p:txBody>
      </p:sp>
      <p:sp>
        <p:nvSpPr>
          <p:cNvPr id="386" name="Google Shape;386;p28"/>
          <p:cNvSpPr txBox="1"/>
          <p:nvPr/>
        </p:nvSpPr>
        <p:spPr>
          <a:xfrm>
            <a:off x="677869" y="1755985"/>
            <a:ext cx="11075987" cy="352086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accent1"/>
              </a:buClr>
              <a:buSzPts val="1500"/>
              <a:buFont typeface="Arial"/>
              <a:buChar char="•"/>
            </a:pPr>
            <a:r>
              <a:rPr b="0" i="0" lang="en-US" sz="1500" u="none" cap="none" strike="noStrike">
                <a:solidFill>
                  <a:schemeClr val="lt1"/>
                </a:solidFill>
                <a:latin typeface="Arial"/>
                <a:ea typeface="Arial"/>
                <a:cs typeface="Arial"/>
                <a:sym typeface="Arial"/>
              </a:rPr>
              <a:t>Some of the quantitative attributes were skewed. Standardizing the data might produce better results.</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1500"/>
              </a:spcBef>
              <a:spcAft>
                <a:spcPts val="0"/>
              </a:spcAft>
              <a:buClr>
                <a:schemeClr val="accent1"/>
              </a:buClr>
              <a:buSzPts val="1500"/>
              <a:buFont typeface="Arial"/>
              <a:buChar char="•"/>
            </a:pPr>
            <a:r>
              <a:rPr b="0" i="0" lang="en-US" sz="1500" u="none" cap="none" strike="noStrike">
                <a:solidFill>
                  <a:schemeClr val="lt1"/>
                </a:solidFill>
                <a:latin typeface="Arial"/>
                <a:ea typeface="Arial"/>
                <a:cs typeface="Arial"/>
                <a:sym typeface="Arial"/>
              </a:rPr>
              <a:t>Some of the variables had outliers, although we decided not to remove the outliers since the data is concerned with the medical and field and the outliers could work in our favor.</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1500"/>
              </a:spcBef>
              <a:spcAft>
                <a:spcPts val="0"/>
              </a:spcAft>
              <a:buClr>
                <a:schemeClr val="accent1"/>
              </a:buClr>
              <a:buSzPts val="1500"/>
              <a:buFont typeface="Arial"/>
              <a:buChar char="•"/>
            </a:pPr>
            <a:r>
              <a:rPr b="0" i="0" lang="en-US" sz="1500" u="none" cap="none" strike="noStrike">
                <a:solidFill>
                  <a:schemeClr val="lt1"/>
                </a:solidFill>
                <a:latin typeface="Arial"/>
                <a:ea typeface="Arial"/>
                <a:cs typeface="Arial"/>
                <a:sym typeface="Arial"/>
              </a:rPr>
              <a:t>A strong correlation between the output variable </a:t>
            </a:r>
            <a:r>
              <a:rPr b="0" i="1" lang="en-US" sz="1500" u="none" cap="none" strike="noStrike">
                <a:solidFill>
                  <a:schemeClr val="lt1"/>
                </a:solidFill>
                <a:latin typeface="Arial"/>
                <a:ea typeface="Arial"/>
                <a:cs typeface="Arial"/>
                <a:sym typeface="Arial"/>
              </a:rPr>
              <a:t>num </a:t>
            </a:r>
            <a:r>
              <a:rPr b="0" i="0" lang="en-US" sz="1500" u="none" cap="none" strike="noStrike">
                <a:solidFill>
                  <a:schemeClr val="lt1"/>
                </a:solidFill>
                <a:latin typeface="Arial"/>
                <a:ea typeface="Arial"/>
                <a:cs typeface="Arial"/>
                <a:sym typeface="Arial"/>
              </a:rPr>
              <a:t>and input variables: </a:t>
            </a:r>
            <a:r>
              <a:rPr b="0" i="1" lang="en-US" sz="1500" u="none" cap="none" strike="noStrike">
                <a:solidFill>
                  <a:schemeClr val="lt1"/>
                </a:solidFill>
                <a:latin typeface="Arial"/>
                <a:ea typeface="Arial"/>
                <a:cs typeface="Arial"/>
                <a:sym typeface="Arial"/>
              </a:rPr>
              <a:t>thal, ca, slope, oldpeak, exang, thalach, cp, and sex </a:t>
            </a:r>
            <a:r>
              <a:rPr b="0" i="0" lang="en-US" sz="1500" u="none" cap="none" strike="noStrike">
                <a:solidFill>
                  <a:schemeClr val="lt1"/>
                </a:solidFill>
                <a:latin typeface="Arial"/>
                <a:ea typeface="Arial"/>
                <a:cs typeface="Arial"/>
                <a:sym typeface="Arial"/>
              </a:rPr>
              <a:t>indicated that these predictors could produce favorable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Analysis of the Imputed dataset (Final Dataset) continued...</a:t>
            </a:r>
            <a:endParaRPr/>
          </a:p>
        </p:txBody>
      </p:sp>
      <p:sp>
        <p:nvSpPr>
          <p:cNvPr id="392" name="Google Shape;392;p29"/>
          <p:cNvSpPr/>
          <p:nvPr/>
        </p:nvSpPr>
        <p:spPr>
          <a:xfrm>
            <a:off x="833437" y="1120766"/>
            <a:ext cx="102441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Interpretation of Statistics and Visualizations</a:t>
            </a:r>
            <a:endParaRPr b="0" i="0" sz="2400" u="none" cap="none" strike="noStrike">
              <a:solidFill>
                <a:schemeClr val="lt1"/>
              </a:solidFill>
              <a:latin typeface="Arial"/>
              <a:ea typeface="Arial"/>
              <a:cs typeface="Arial"/>
              <a:sym typeface="Arial"/>
            </a:endParaRPr>
          </a:p>
        </p:txBody>
      </p:sp>
      <p:sp>
        <p:nvSpPr>
          <p:cNvPr id="393" name="Google Shape;393;p29"/>
          <p:cNvSpPr txBox="1"/>
          <p:nvPr/>
        </p:nvSpPr>
        <p:spPr>
          <a:xfrm>
            <a:off x="677869" y="1755985"/>
            <a:ext cx="11075987" cy="3520865"/>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chemeClr val="accent1"/>
              </a:buClr>
              <a:buSzPts val="1500"/>
              <a:buFont typeface="Arial"/>
              <a:buNone/>
            </a:pPr>
            <a:r>
              <a:rPr b="1" i="0" lang="en-US" sz="1500" u="sng" cap="none" strike="noStrike">
                <a:solidFill>
                  <a:schemeClr val="lt1"/>
                </a:solidFill>
                <a:latin typeface="Arial"/>
                <a:ea typeface="Arial"/>
                <a:cs typeface="Arial"/>
                <a:sym typeface="Arial"/>
              </a:rPr>
              <a:t>After the analysis, a few questions were formulated:</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1500"/>
              </a:spcBef>
              <a:spcAft>
                <a:spcPts val="0"/>
              </a:spcAft>
              <a:buClr>
                <a:schemeClr val="accent1"/>
              </a:buClr>
              <a:buSzPts val="1500"/>
              <a:buFont typeface="Arial"/>
              <a:buChar char="•"/>
            </a:pPr>
            <a:r>
              <a:rPr b="1" i="0" lang="en-US" sz="1500" u="none" cap="none" strike="noStrike">
                <a:solidFill>
                  <a:schemeClr val="lt1"/>
                </a:solidFill>
                <a:latin typeface="Arial"/>
                <a:ea typeface="Arial"/>
                <a:cs typeface="Arial"/>
                <a:sym typeface="Arial"/>
              </a:rPr>
              <a:t>Would fewer predictors rather than all the predictors in classifying the presence of heart disease produce a more accurate result?</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1500"/>
              </a:spcBef>
              <a:spcAft>
                <a:spcPts val="0"/>
              </a:spcAft>
              <a:buClr>
                <a:schemeClr val="accent1"/>
              </a:buClr>
              <a:buSzPts val="1500"/>
              <a:buFont typeface="Arial"/>
              <a:buChar char="•"/>
            </a:pPr>
            <a:r>
              <a:rPr b="1" i="0" lang="en-US" sz="1500" u="none" cap="none" strike="noStrike">
                <a:solidFill>
                  <a:schemeClr val="lt1"/>
                </a:solidFill>
                <a:latin typeface="Arial"/>
                <a:ea typeface="Arial"/>
                <a:cs typeface="Arial"/>
                <a:sym typeface="Arial"/>
              </a:rPr>
              <a:t>If yes, which predictors are the best?</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1500"/>
              </a:spcBef>
              <a:spcAft>
                <a:spcPts val="0"/>
              </a:spcAft>
              <a:buClr>
                <a:schemeClr val="accent1"/>
              </a:buClr>
              <a:buSzPts val="1500"/>
              <a:buFont typeface="Arial"/>
              <a:buChar char="•"/>
            </a:pPr>
            <a:r>
              <a:rPr b="1" i="0" lang="en-US" sz="1500" u="none" cap="none" strike="noStrike">
                <a:solidFill>
                  <a:schemeClr val="lt1"/>
                </a:solidFill>
                <a:latin typeface="Arial"/>
                <a:ea typeface="Arial"/>
                <a:cs typeface="Arial"/>
                <a:sym typeface="Arial"/>
              </a:rPr>
              <a:t>Are the predictors controllable?</a:t>
            </a:r>
            <a:endParaRPr b="0" i="0" sz="1400" u="none" cap="none" strike="noStrike">
              <a:solidFill>
                <a:srgbClr val="000000"/>
              </a:solidFill>
              <a:latin typeface="Arial"/>
              <a:ea typeface="Arial"/>
              <a:cs typeface="Arial"/>
              <a:sym typeface="Arial"/>
            </a:endParaRPr>
          </a:p>
          <a:p>
            <a:pPr indent="-133350" lvl="0" marL="228600" marR="0" rtl="0" algn="l">
              <a:lnSpc>
                <a:spcPct val="150000"/>
              </a:lnSpc>
              <a:spcBef>
                <a:spcPts val="1500"/>
              </a:spcBef>
              <a:spcAft>
                <a:spcPts val="0"/>
              </a:spcAft>
              <a:buClr>
                <a:schemeClr val="accent1"/>
              </a:buClr>
              <a:buSzPts val="1500"/>
              <a:buFont typeface="Arial"/>
              <a:buNone/>
            </a:pPr>
            <a:r>
              <a:t/>
            </a:r>
            <a:endParaRPr b="1" i="0" sz="15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txBox="1"/>
          <p:nvPr>
            <p:ph idx="4294967295" type="body"/>
          </p:nvPr>
        </p:nvSpPr>
        <p:spPr>
          <a:xfrm>
            <a:off x="830263" y="1266516"/>
            <a:ext cx="10532281" cy="4495765"/>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800"/>
              <a:buChar char="•"/>
            </a:pPr>
            <a:r>
              <a:rPr b="0" i="0" lang="en-US" sz="1800" u="sng" strike="noStrike">
                <a:solidFill>
                  <a:srgbClr val="1155CC"/>
                </a:solidFill>
                <a:latin typeface="Times New Roman"/>
                <a:ea typeface="Times New Roman"/>
                <a:cs typeface="Times New Roman"/>
                <a:sym typeface="Times New Roman"/>
                <a:hlinkClick r:id="rId3">
                  <a:extLst>
                    <a:ext uri="{A12FA001-AC4F-418D-AE19-62706E023703}">
                      <ahyp:hlinkClr val="tx"/>
                    </a:ext>
                  </a:extLst>
                </a:hlinkClick>
              </a:rPr>
              <a:t>UCI Repository- Link to Dataset</a:t>
            </a:r>
            <a:endParaRPr b="0" i="0" sz="1800" u="sng" strike="noStrike">
              <a:solidFill>
                <a:srgbClr val="1155CC"/>
              </a:solidFill>
              <a:latin typeface="Times New Roman"/>
              <a:ea typeface="Times New Roman"/>
              <a:cs typeface="Times New Roman"/>
              <a:sym typeface="Times New Roman"/>
            </a:endParaRPr>
          </a:p>
          <a:p>
            <a:pPr indent="-228600" lvl="0" marL="228600" rtl="0" algn="l">
              <a:lnSpc>
                <a:spcPct val="150000"/>
              </a:lnSpc>
              <a:spcBef>
                <a:spcPts val="1500"/>
              </a:spcBef>
              <a:spcAft>
                <a:spcPts val="0"/>
              </a:spcAft>
              <a:buSzPts val="1800"/>
              <a:buChar char="•"/>
            </a:pPr>
            <a:r>
              <a:rPr lang="en-US" sz="1800">
                <a:latin typeface="Times New Roman"/>
                <a:ea typeface="Times New Roman"/>
                <a:cs typeface="Times New Roman"/>
                <a:sym typeface="Times New Roman"/>
              </a:rPr>
              <a:t>Database contains 76 features (All published experiments refer to 14 of them).</a:t>
            </a:r>
            <a:endParaRPr/>
          </a:p>
          <a:p>
            <a:pPr indent="-228600" lvl="0" marL="228600" rtl="0" algn="l">
              <a:lnSpc>
                <a:spcPct val="150000"/>
              </a:lnSpc>
              <a:spcBef>
                <a:spcPts val="1500"/>
              </a:spcBef>
              <a:spcAft>
                <a:spcPts val="0"/>
              </a:spcAft>
              <a:buSzPts val="1800"/>
              <a:buChar char="•"/>
            </a:pPr>
            <a:r>
              <a:rPr b="0" i="0" lang="en-US" sz="1800" strike="noStrike">
                <a:latin typeface="Times New Roman"/>
                <a:ea typeface="Times New Roman"/>
                <a:cs typeface="Times New Roman"/>
                <a:sym typeface="Times New Roman"/>
              </a:rPr>
              <a:t>4 datasets: Cleveland, Hungarian, Switzerland, and VA.</a:t>
            </a:r>
            <a:endParaRPr/>
          </a:p>
          <a:p>
            <a:pPr indent="-228600" lvl="0" marL="228600" rtl="0" algn="l">
              <a:lnSpc>
                <a:spcPct val="150000"/>
              </a:lnSpc>
              <a:spcBef>
                <a:spcPts val="1500"/>
              </a:spcBef>
              <a:spcAft>
                <a:spcPts val="0"/>
              </a:spcAft>
              <a:buSzPts val="1800"/>
              <a:buChar char="•"/>
            </a:pPr>
            <a:r>
              <a:rPr b="0" i="0" lang="en-US" sz="1800" strike="noStrike">
                <a:latin typeface="Times New Roman"/>
                <a:ea typeface="Times New Roman"/>
                <a:cs typeface="Times New Roman"/>
                <a:sym typeface="Times New Roman"/>
              </a:rPr>
              <a:t>Re</a:t>
            </a:r>
            <a:r>
              <a:rPr lang="en-US" sz="1800">
                <a:latin typeface="Times New Roman"/>
                <a:ea typeface="Times New Roman"/>
                <a:cs typeface="Times New Roman"/>
                <a:sym typeface="Times New Roman"/>
              </a:rPr>
              <a:t>searchers have used Cleveland Dataset to this date.</a:t>
            </a:r>
            <a:endParaRPr/>
          </a:p>
          <a:p>
            <a:pPr indent="-228600" lvl="0" marL="228600" rtl="0" algn="l">
              <a:lnSpc>
                <a:spcPct val="150000"/>
              </a:lnSpc>
              <a:spcBef>
                <a:spcPts val="1500"/>
              </a:spcBef>
              <a:spcAft>
                <a:spcPts val="0"/>
              </a:spcAft>
              <a:buSzPts val="1800"/>
              <a:buChar char="•"/>
            </a:pPr>
            <a:r>
              <a:rPr b="0" i="0" lang="en-US" sz="1800" strike="noStrike">
                <a:latin typeface="Times New Roman"/>
                <a:ea typeface="Times New Roman"/>
                <a:cs typeface="Times New Roman"/>
                <a:sym typeface="Times New Roman"/>
              </a:rPr>
              <a:t>14 variables are</a:t>
            </a:r>
            <a:r>
              <a:rPr lang="en-US" sz="1800">
                <a:latin typeface="Times New Roman"/>
                <a:ea typeface="Times New Roman"/>
                <a:cs typeface="Times New Roman"/>
                <a:sym typeface="Times New Roman"/>
              </a:rPr>
              <a:t>:</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Input: </a:t>
            </a:r>
            <a:r>
              <a:rPr i="1" lang="en-US" sz="1800">
                <a:latin typeface="Times New Roman"/>
                <a:ea typeface="Times New Roman"/>
                <a:cs typeface="Times New Roman"/>
                <a:sym typeface="Times New Roman"/>
              </a:rPr>
              <a:t>age, sex, cp, trestbps, chol, fbs, restecg, thalach, exang, oldpeak, slope, ca, and thal </a:t>
            </a:r>
            <a:r>
              <a:rPr lang="en-US" sz="1800">
                <a:latin typeface="Times New Roman"/>
                <a:ea typeface="Times New Roman"/>
                <a:cs typeface="Times New Roman"/>
                <a:sym typeface="Times New Roman"/>
              </a:rPr>
              <a:t>Output: </a:t>
            </a:r>
            <a:r>
              <a:rPr i="1" lang="en-US" sz="1800">
                <a:latin typeface="Times New Roman"/>
                <a:ea typeface="Times New Roman"/>
                <a:cs typeface="Times New Roman"/>
                <a:sym typeface="Times New Roman"/>
              </a:rPr>
              <a:t>num.</a:t>
            </a:r>
            <a:endParaRPr/>
          </a:p>
        </p:txBody>
      </p:sp>
      <p:sp>
        <p:nvSpPr>
          <p:cNvPr id="95" name="Google Shape;95;p3"/>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The Dataset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0"/>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Baseline Models</a:t>
            </a:r>
            <a:endParaRPr/>
          </a:p>
        </p:txBody>
      </p:sp>
      <p:sp>
        <p:nvSpPr>
          <p:cNvPr id="399" name="Google Shape;399;p30"/>
          <p:cNvSpPr txBox="1"/>
          <p:nvPr/>
        </p:nvSpPr>
        <p:spPr>
          <a:xfrm>
            <a:off x="677869" y="1755985"/>
            <a:ext cx="11075987" cy="412094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accent1"/>
              </a:buClr>
              <a:buSzPts val="1500"/>
              <a:buFont typeface="Arial"/>
              <a:buChar char="•"/>
            </a:pPr>
            <a:r>
              <a:rPr b="1" i="0" lang="en-US" sz="1500" u="none" cap="none" strike="noStrike">
                <a:solidFill>
                  <a:schemeClr val="lt1"/>
                </a:solidFill>
                <a:latin typeface="Arial"/>
                <a:ea typeface="Arial"/>
                <a:cs typeface="Arial"/>
                <a:sym typeface="Arial"/>
              </a:rPr>
              <a:t>At this point, we decided to use all the predictors to build the Baseline Models</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1500"/>
              </a:spcBef>
              <a:spcAft>
                <a:spcPts val="0"/>
              </a:spcAft>
              <a:buClr>
                <a:schemeClr val="accent1"/>
              </a:buClr>
              <a:buSzPts val="1500"/>
              <a:buFont typeface="Arial"/>
              <a:buChar char="•"/>
            </a:pPr>
            <a:r>
              <a:rPr b="1" i="0" lang="en-US" sz="1500" u="none" cap="none" strike="noStrike">
                <a:solidFill>
                  <a:schemeClr val="lt1"/>
                </a:solidFill>
                <a:latin typeface="Arial"/>
                <a:ea typeface="Arial"/>
                <a:cs typeface="Arial"/>
                <a:sym typeface="Arial"/>
              </a:rPr>
              <a:t>Data was split : 70% Training, 30% Testing</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1500"/>
              </a:spcBef>
              <a:spcAft>
                <a:spcPts val="0"/>
              </a:spcAft>
              <a:buClr>
                <a:schemeClr val="accent1"/>
              </a:buClr>
              <a:buSzPts val="1500"/>
              <a:buFont typeface="Arial"/>
              <a:buChar char="•"/>
            </a:pPr>
            <a:r>
              <a:rPr b="1" i="0" lang="en-US" sz="1500" u="none" cap="none" strike="noStrike">
                <a:solidFill>
                  <a:schemeClr val="lt1"/>
                </a:solidFill>
                <a:latin typeface="Arial"/>
                <a:ea typeface="Arial"/>
                <a:cs typeface="Arial"/>
                <a:sym typeface="Arial"/>
              </a:rPr>
              <a:t>Considered Algorithms: </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Logistic Regression</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KNN Classifier</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Support Vector Machine</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Random Forest Classifier</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Ada Boosting</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Decision Tree Classifier</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Bagging Classifier</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XG Boosting</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Linear Discriminant Analysis</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Naive Bayes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1"/>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MingLiU"/>
              <a:buNone/>
            </a:pPr>
            <a:r>
              <a:rPr lang="en-US"/>
              <a:t>Baseline Models</a:t>
            </a:r>
            <a:endParaRPr/>
          </a:p>
        </p:txBody>
      </p:sp>
      <p:sp>
        <p:nvSpPr>
          <p:cNvPr id="405" name="Google Shape;405;p31"/>
          <p:cNvSpPr txBox="1"/>
          <p:nvPr/>
        </p:nvSpPr>
        <p:spPr>
          <a:xfrm>
            <a:off x="677869" y="1755985"/>
            <a:ext cx="11075987" cy="412094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accent1"/>
              </a:buClr>
              <a:buSzPts val="1500"/>
              <a:buFont typeface="Arial"/>
              <a:buChar char="•"/>
            </a:pPr>
            <a:r>
              <a:rPr b="1" i="0" lang="en-US" sz="1500" u="sng" cap="none" strike="noStrike">
                <a:solidFill>
                  <a:schemeClr val="lt1"/>
                </a:solidFill>
                <a:latin typeface="Arial"/>
                <a:ea typeface="Arial"/>
                <a:cs typeface="Arial"/>
                <a:sym typeface="Arial"/>
              </a:rPr>
              <a:t>Performance measures for the models:</a:t>
            </a:r>
            <a:endParaRPr b="0" i="0" sz="1400" u="none" cap="none" strike="noStrike">
              <a:solidFill>
                <a:srgbClr val="000000"/>
              </a:solidFill>
              <a:latin typeface="Arial"/>
              <a:ea typeface="Arial"/>
              <a:cs typeface="Arial"/>
              <a:sym typeface="Arial"/>
            </a:endParaRPr>
          </a:p>
          <a:p>
            <a:pPr indent="-342900" lvl="0" marL="342900" marR="0" rtl="0" algn="l">
              <a:lnSpc>
                <a:spcPct val="12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Accuracy</a:t>
            </a:r>
            <a:endParaRPr b="0" i="0" sz="1400" u="none" cap="none" strike="noStrike">
              <a:solidFill>
                <a:srgbClr val="000000"/>
              </a:solidFill>
              <a:latin typeface="Arial"/>
              <a:ea typeface="Arial"/>
              <a:cs typeface="Arial"/>
              <a:sym typeface="Arial"/>
            </a:endParaRPr>
          </a:p>
          <a:p>
            <a:pPr indent="-342900" lvl="0" marL="342900" marR="0" rtl="0" algn="l">
              <a:lnSpc>
                <a:spcPct val="12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AUC</a:t>
            </a:r>
            <a:endParaRPr b="0" i="0" sz="1400" u="none" cap="none" strike="noStrike">
              <a:solidFill>
                <a:srgbClr val="000000"/>
              </a:solidFill>
              <a:latin typeface="Arial"/>
              <a:ea typeface="Arial"/>
              <a:cs typeface="Arial"/>
              <a:sym typeface="Arial"/>
            </a:endParaRPr>
          </a:p>
          <a:p>
            <a:pPr indent="-342900" lvl="0" marL="342900" marR="0" rtl="0" algn="l">
              <a:lnSpc>
                <a:spcPct val="12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Confusion Matrix</a:t>
            </a:r>
            <a:endParaRPr b="0" i="0" sz="1400" u="none" cap="none" strike="noStrike">
              <a:solidFill>
                <a:srgbClr val="000000"/>
              </a:solidFill>
              <a:latin typeface="Arial"/>
              <a:ea typeface="Arial"/>
              <a:cs typeface="Arial"/>
              <a:sym typeface="Arial"/>
            </a:endParaRPr>
          </a:p>
          <a:p>
            <a:pPr indent="-342900" lvl="0" marL="342900" marR="0" rtl="0" algn="l">
              <a:lnSpc>
                <a:spcPct val="12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Variable Importance</a:t>
            </a:r>
            <a:endParaRPr b="0" i="0" sz="1400" u="none" cap="none" strike="noStrike">
              <a:solidFill>
                <a:srgbClr val="000000"/>
              </a:solidFill>
              <a:latin typeface="Arial"/>
              <a:ea typeface="Arial"/>
              <a:cs typeface="Arial"/>
              <a:sym typeface="Arial"/>
            </a:endParaRPr>
          </a:p>
          <a:p>
            <a:pPr indent="-342900" lvl="0" marL="342900" marR="0" rtl="0" algn="l">
              <a:lnSpc>
                <a:spcPct val="12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Log loss</a:t>
            </a:r>
            <a:endParaRPr b="0" i="0" sz="1400" u="none" cap="none" strike="noStrike">
              <a:solidFill>
                <a:srgbClr val="000000"/>
              </a:solidFill>
              <a:latin typeface="Arial"/>
              <a:ea typeface="Arial"/>
              <a:cs typeface="Arial"/>
              <a:sym typeface="Arial"/>
            </a:endParaRPr>
          </a:p>
          <a:p>
            <a:pPr indent="-342900" lvl="0" marL="342900" marR="0" rtl="0" algn="l">
              <a:lnSpc>
                <a:spcPct val="12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Precision</a:t>
            </a:r>
            <a:endParaRPr b="0" i="0" sz="1400" u="none" cap="none" strike="noStrike">
              <a:solidFill>
                <a:srgbClr val="000000"/>
              </a:solidFill>
              <a:latin typeface="Arial"/>
              <a:ea typeface="Arial"/>
              <a:cs typeface="Arial"/>
              <a:sym typeface="Arial"/>
            </a:endParaRPr>
          </a:p>
          <a:p>
            <a:pPr indent="-342900" lvl="0" marL="342900" marR="0" rtl="0" algn="l">
              <a:lnSpc>
                <a:spcPct val="12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F-1 Score</a:t>
            </a:r>
            <a:endParaRPr b="0" i="0" sz="1400" u="none" cap="none" strike="noStrike">
              <a:solidFill>
                <a:srgbClr val="000000"/>
              </a:solidFill>
              <a:latin typeface="Arial"/>
              <a:ea typeface="Arial"/>
              <a:cs typeface="Arial"/>
              <a:sym typeface="Arial"/>
            </a:endParaRPr>
          </a:p>
          <a:p>
            <a:pPr indent="-342900" lvl="0" marL="342900" marR="0" rtl="0" algn="l">
              <a:lnSpc>
                <a:spcPct val="120000"/>
              </a:lnSpc>
              <a:spcBef>
                <a:spcPts val="0"/>
              </a:spcBef>
              <a:spcAft>
                <a:spcPts val="0"/>
              </a:spcAft>
              <a:buClr>
                <a:schemeClr val="accent1"/>
              </a:buClr>
              <a:buSzPts val="1500"/>
              <a:buFont typeface="MingLiU"/>
              <a:buAutoNum type="arabicPeriod"/>
            </a:pPr>
            <a:r>
              <a:rPr b="1" i="0" lang="en-US" sz="1500" u="none" cap="none" strike="noStrike">
                <a:solidFill>
                  <a:schemeClr val="lt1"/>
                </a:solidFill>
                <a:latin typeface="Arial"/>
                <a:ea typeface="Arial"/>
                <a:cs typeface="Arial"/>
                <a:sym typeface="Arial"/>
              </a:rPr>
              <a:t>R-Square</a:t>
            </a:r>
            <a:endParaRPr b="0" i="0" sz="1400" u="none" cap="none" strike="noStrike">
              <a:solidFill>
                <a:srgbClr val="000000"/>
              </a:solidFill>
              <a:latin typeface="Arial"/>
              <a:ea typeface="Arial"/>
              <a:cs typeface="Arial"/>
              <a:sym typeface="Arial"/>
            </a:endParaRPr>
          </a:p>
        </p:txBody>
      </p:sp>
      <p:pic>
        <p:nvPicPr>
          <p:cNvPr id="406" name="Google Shape;406;p31"/>
          <p:cNvPicPr preferRelativeResize="0"/>
          <p:nvPr/>
        </p:nvPicPr>
        <p:blipFill rotWithShape="1">
          <a:blip r:embed="rId3">
            <a:alphaModFix/>
          </a:blip>
          <a:srcRect b="0" l="0" r="0" t="0"/>
          <a:stretch/>
        </p:blipFill>
        <p:spPr>
          <a:xfrm>
            <a:off x="5886450" y="1943100"/>
            <a:ext cx="5943600" cy="2667000"/>
          </a:xfrm>
          <a:prstGeom prst="rect">
            <a:avLst/>
          </a:prstGeom>
          <a:noFill/>
          <a:ln>
            <a:noFill/>
          </a:ln>
        </p:spPr>
      </p:pic>
      <p:sp>
        <p:nvSpPr>
          <p:cNvPr id="407" name="Google Shape;407;p31"/>
          <p:cNvSpPr txBox="1"/>
          <p:nvPr/>
        </p:nvSpPr>
        <p:spPr>
          <a:xfrm>
            <a:off x="677868" y="5165936"/>
            <a:ext cx="11075987" cy="117771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accent1"/>
              </a:buClr>
              <a:buSzPts val="1500"/>
              <a:buFont typeface="Arial"/>
              <a:buChar char="•"/>
            </a:pPr>
            <a:r>
              <a:rPr b="1" i="0" lang="en-US" sz="1500" u="none" cap="none" strike="noStrike">
                <a:solidFill>
                  <a:schemeClr val="lt1"/>
                </a:solidFill>
                <a:latin typeface="Arial"/>
                <a:ea typeface="Arial"/>
                <a:cs typeface="Arial"/>
                <a:sym typeface="Arial"/>
              </a:rPr>
              <a:t>Based on the findings above, the results indicated that XG Boosting, RandomForest, Ada Boosting, KNN Classifier, and SVM were performing in the most effective manner and producing the best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d3007e7f8e_0_0"/>
          <p:cNvSpPr txBox="1"/>
          <p:nvPr>
            <p:ph type="title"/>
          </p:nvPr>
        </p:nvSpPr>
        <p:spPr>
          <a:xfrm>
            <a:off x="830269" y="168721"/>
            <a:ext cx="10523400" cy="58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Future Work : </a:t>
            </a:r>
            <a:endParaRPr/>
          </a:p>
        </p:txBody>
      </p:sp>
      <p:sp>
        <p:nvSpPr>
          <p:cNvPr id="414" name="Google Shape;414;gd3007e7f8e_0_0"/>
          <p:cNvSpPr txBox="1"/>
          <p:nvPr>
            <p:ph idx="1" type="body"/>
          </p:nvPr>
        </p:nvSpPr>
        <p:spPr>
          <a:xfrm>
            <a:off x="605713" y="1328075"/>
            <a:ext cx="10531500" cy="4495800"/>
          </a:xfrm>
          <a:prstGeom prst="rect">
            <a:avLst/>
          </a:prstGeom>
        </p:spPr>
        <p:txBody>
          <a:bodyPr anchorCtr="0" anchor="t" bIns="45700" lIns="91425" spcFirstLastPara="1" rIns="91425" wrap="square" tIns="45700">
            <a:normAutofit/>
          </a:bodyPr>
          <a:lstStyle/>
          <a:p>
            <a:pPr indent="-355600" lvl="0" marL="457200" rtl="0" algn="l">
              <a:spcBef>
                <a:spcPts val="1500"/>
              </a:spcBef>
              <a:spcAft>
                <a:spcPts val="0"/>
              </a:spcAft>
              <a:buSzPts val="2000"/>
              <a:buAutoNum type="arabicPeriod"/>
            </a:pPr>
            <a:r>
              <a:rPr b="1" lang="en-US" sz="1700"/>
              <a:t>Apply the feature selection on the base models.</a:t>
            </a:r>
            <a:endParaRPr b="1" sz="1700"/>
          </a:p>
          <a:p>
            <a:pPr indent="-355600" lvl="0" marL="457200" rtl="0" algn="l">
              <a:spcBef>
                <a:spcPts val="0"/>
              </a:spcBef>
              <a:spcAft>
                <a:spcPts val="0"/>
              </a:spcAft>
              <a:buSzPts val="2000"/>
              <a:buAutoNum type="arabicPeriod"/>
            </a:pPr>
            <a:r>
              <a:rPr b="1" lang="en-US" sz="1700"/>
              <a:t>Try different combinations </a:t>
            </a:r>
            <a:r>
              <a:rPr b="1" lang="en-US" sz="1700"/>
              <a:t>on the</a:t>
            </a:r>
            <a:r>
              <a:rPr b="1" lang="en-US" sz="1700"/>
              <a:t>  best performing baseline models for feature selection to improve accuracy.</a:t>
            </a:r>
            <a:endParaRPr b="1" sz="1700"/>
          </a:p>
          <a:p>
            <a:pPr indent="-355600" lvl="0" marL="457200" rtl="0" algn="l">
              <a:spcBef>
                <a:spcPts val="0"/>
              </a:spcBef>
              <a:spcAft>
                <a:spcPts val="0"/>
              </a:spcAft>
              <a:buSzPts val="2000"/>
              <a:buAutoNum type="arabicPeriod"/>
            </a:pPr>
            <a:r>
              <a:rPr b="1" lang="en-US" sz="1700"/>
              <a:t>Apply the hyperparameter tuning on the models using GridSearch/Gradient Descent.</a:t>
            </a:r>
            <a:endParaRPr b="1" sz="1700"/>
          </a:p>
          <a:p>
            <a:pPr indent="-355600" lvl="0" marL="457200" rtl="0" algn="l">
              <a:spcBef>
                <a:spcPts val="0"/>
              </a:spcBef>
              <a:spcAft>
                <a:spcPts val="0"/>
              </a:spcAft>
              <a:buSzPts val="2000"/>
              <a:buAutoNum type="arabicPeriod"/>
            </a:pPr>
            <a:r>
              <a:rPr b="1" lang="en-US" sz="1700"/>
              <a:t>Blending and stacking the models using ensembles to assess any possible gains</a:t>
            </a:r>
            <a:r>
              <a:rPr lang="en-US" sz="1700"/>
              <a:t>.</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A picture containing cable, connector, red" id="100" name="Google Shape;100;p4"/>
          <p:cNvPicPr preferRelativeResize="0"/>
          <p:nvPr>
            <p:ph idx="2" type="pic"/>
          </p:nvPr>
        </p:nvPicPr>
        <p:blipFill rotWithShape="1">
          <a:blip r:embed="rId3">
            <a:alphaModFix/>
          </a:blip>
          <a:srcRect b="0" l="0" r="0" t="0"/>
          <a:stretch/>
        </p:blipFill>
        <p:spPr>
          <a:xfrm>
            <a:off x="0" y="0"/>
            <a:ext cx="12192000" cy="6858000"/>
          </a:xfrm>
          <a:prstGeom prst="rect">
            <a:avLst/>
          </a:prstGeom>
          <a:solidFill>
            <a:schemeClr val="lt1"/>
          </a:solidFill>
          <a:ln>
            <a:noFill/>
          </a:ln>
        </p:spPr>
      </p:pic>
      <p:pic>
        <p:nvPicPr>
          <p:cNvPr id="101" name="Google Shape;101;p4"/>
          <p:cNvPicPr preferRelativeResize="0"/>
          <p:nvPr/>
        </p:nvPicPr>
        <p:blipFill rotWithShape="1">
          <a:blip r:embed="rId4">
            <a:alphaModFix amt="10000"/>
          </a:blip>
          <a:srcRect b="0" l="0" r="-4" t="0"/>
          <a:stretch/>
        </p:blipFill>
        <p:spPr>
          <a:xfrm>
            <a:off x="4419600" y="1911927"/>
            <a:ext cx="7772400" cy="4946073"/>
          </a:xfrm>
          <a:prstGeom prst="rect">
            <a:avLst/>
          </a:prstGeom>
          <a:solidFill>
            <a:schemeClr val="dk1"/>
          </a:solidFill>
          <a:ln>
            <a:noFill/>
          </a:ln>
        </p:spPr>
      </p:pic>
      <p:sp>
        <p:nvSpPr>
          <p:cNvPr id="102" name="Google Shape;102;p4"/>
          <p:cNvSpPr/>
          <p:nvPr/>
        </p:nvSpPr>
        <p:spPr>
          <a:xfrm>
            <a:off x="4404360" y="6070600"/>
            <a:ext cx="848217" cy="78740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 name="Google Shape;103;p4"/>
          <p:cNvSpPr/>
          <p:nvPr/>
        </p:nvSpPr>
        <p:spPr>
          <a:xfrm flipH="1" rot="-5400000">
            <a:off x="6150843" y="2338331"/>
            <a:ext cx="208460" cy="1869849"/>
          </a:xfrm>
          <a:prstGeom prst="rect">
            <a:avLst/>
          </a:prstGeom>
          <a:gradFill>
            <a:gsLst>
              <a:gs pos="0">
                <a:schemeClr val="accent1"/>
              </a:gs>
              <a:gs pos="99000">
                <a:srgbClr val="EE4036">
                  <a:alpha val="0"/>
                </a:srgbClr>
              </a:gs>
              <a:gs pos="100000">
                <a:srgbClr val="EE4036">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4" name="Google Shape;104;p4"/>
          <p:cNvSpPr/>
          <p:nvPr/>
        </p:nvSpPr>
        <p:spPr>
          <a:xfrm rot="10800000">
            <a:off x="11361737" y="1896738"/>
            <a:ext cx="830263" cy="830262"/>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5" name="Google Shape;105;p4"/>
          <p:cNvCxnSpPr/>
          <p:nvPr/>
        </p:nvCxnSpPr>
        <p:spPr>
          <a:xfrm>
            <a:off x="4465264" y="5380271"/>
            <a:ext cx="1395599" cy="1441414"/>
          </a:xfrm>
          <a:prstGeom prst="straightConnector1">
            <a:avLst/>
          </a:prstGeom>
          <a:noFill/>
          <a:ln cap="flat" cmpd="sng" w="9525">
            <a:solidFill>
              <a:schemeClr val="lt1"/>
            </a:solidFill>
            <a:prstDash val="dash"/>
            <a:miter lim="800000"/>
            <a:headEnd len="sm" w="sm" type="none"/>
            <a:tailEnd len="sm" w="sm" type="none"/>
          </a:ln>
        </p:spPr>
      </p:cxnSp>
      <p:cxnSp>
        <p:nvCxnSpPr>
          <p:cNvPr id="106" name="Google Shape;106;p4"/>
          <p:cNvCxnSpPr/>
          <p:nvPr/>
        </p:nvCxnSpPr>
        <p:spPr>
          <a:xfrm>
            <a:off x="10796401" y="1874737"/>
            <a:ext cx="1395599" cy="1441414"/>
          </a:xfrm>
          <a:prstGeom prst="straightConnector1">
            <a:avLst/>
          </a:prstGeom>
          <a:noFill/>
          <a:ln cap="flat" cmpd="sng" w="9525">
            <a:solidFill>
              <a:schemeClr val="lt1"/>
            </a:solidFill>
            <a:prstDash val="dash"/>
            <a:miter lim="800000"/>
            <a:headEnd len="sm" w="sm" type="none"/>
            <a:tailEnd len="sm" w="sm" type="none"/>
          </a:ln>
        </p:spPr>
      </p:cxnSp>
      <p:sp>
        <p:nvSpPr>
          <p:cNvPr id="107" name="Google Shape;107;p4"/>
          <p:cNvSpPr txBox="1"/>
          <p:nvPr>
            <p:ph idx="4294967295" type="body"/>
          </p:nvPr>
        </p:nvSpPr>
        <p:spPr>
          <a:xfrm>
            <a:off x="5312209" y="3530253"/>
            <a:ext cx="6049528" cy="2826095"/>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Decided to test different combination of databases rather than only using the Cleveland dataset.</a:t>
            </a:r>
            <a:endParaRPr/>
          </a:p>
          <a:p>
            <a:pPr indent="-228600" lvl="0" marL="228600" rtl="0" algn="l">
              <a:lnSpc>
                <a:spcPct val="150000"/>
              </a:lnSpc>
              <a:spcBef>
                <a:spcPts val="1500"/>
              </a:spcBef>
              <a:spcAft>
                <a:spcPts val="0"/>
              </a:spcAft>
              <a:buSzPts val="1500"/>
              <a:buChar char="•"/>
            </a:pPr>
            <a:r>
              <a:rPr lang="en-US"/>
              <a:t>Imputing missing values.</a:t>
            </a:r>
            <a:endParaRPr/>
          </a:p>
          <a:p>
            <a:pPr indent="-228600" lvl="0" marL="228600" rtl="0" algn="l">
              <a:lnSpc>
                <a:spcPct val="150000"/>
              </a:lnSpc>
              <a:spcBef>
                <a:spcPts val="1500"/>
              </a:spcBef>
              <a:spcAft>
                <a:spcPts val="0"/>
              </a:spcAft>
              <a:buSzPts val="1500"/>
              <a:buChar char="•"/>
            </a:pPr>
            <a:r>
              <a:rPr lang="en-US"/>
              <a:t>Results would show if we can achieve better results for classification.</a:t>
            </a:r>
            <a:endParaRPr/>
          </a:p>
        </p:txBody>
      </p:sp>
      <p:sp>
        <p:nvSpPr>
          <p:cNvPr id="108" name="Google Shape;108;p4"/>
          <p:cNvSpPr txBox="1"/>
          <p:nvPr>
            <p:ph type="title"/>
          </p:nvPr>
        </p:nvSpPr>
        <p:spPr>
          <a:xfrm>
            <a:off x="5312215" y="2432458"/>
            <a:ext cx="6044503"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Procedure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5"/>
          <p:cNvPicPr preferRelativeResize="0"/>
          <p:nvPr>
            <p:ph idx="2" type="pic"/>
          </p:nvPr>
        </p:nvPicPr>
        <p:blipFill rotWithShape="1">
          <a:blip r:embed="rId3">
            <a:alphaModFix amt="62000"/>
          </a:blip>
          <a:srcRect b="0" l="0" r="0" t="0"/>
          <a:stretch/>
        </p:blipFill>
        <p:spPr>
          <a:xfrm>
            <a:off x="-9249" y="-4352"/>
            <a:ext cx="12201250" cy="6862352"/>
          </a:xfrm>
          <a:prstGeom prst="rect">
            <a:avLst/>
          </a:prstGeom>
          <a:solidFill>
            <a:schemeClr val="dk1"/>
          </a:solidFill>
          <a:ln>
            <a:noFill/>
          </a:ln>
        </p:spPr>
      </p:pic>
      <p:pic>
        <p:nvPicPr>
          <p:cNvPr id="115" name="Google Shape;115;p5"/>
          <p:cNvPicPr preferRelativeResize="0"/>
          <p:nvPr/>
        </p:nvPicPr>
        <p:blipFill rotWithShape="1">
          <a:blip r:embed="rId4">
            <a:alphaModFix amt="10000"/>
          </a:blip>
          <a:srcRect b="0" l="0" r="0" t="0"/>
          <a:stretch/>
        </p:blipFill>
        <p:spPr>
          <a:xfrm>
            <a:off x="-14163" y="-16142"/>
            <a:ext cx="12201250" cy="6862352"/>
          </a:xfrm>
          <a:custGeom>
            <a:rect b="b" l="l" r="r" t="t"/>
            <a:pathLst>
              <a:path extrusionOk="0" h="6862352" w="12201250">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a:ln>
            <a:noFill/>
          </a:ln>
        </p:spPr>
      </p:pic>
      <p:sp>
        <p:nvSpPr>
          <p:cNvPr id="116" name="Google Shape;116;p5"/>
          <p:cNvSpPr txBox="1"/>
          <p:nvPr>
            <p:ph type="title"/>
          </p:nvPr>
        </p:nvSpPr>
        <p:spPr>
          <a:xfrm>
            <a:off x="1386349" y="2202825"/>
            <a:ext cx="10335905" cy="192781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MingLiU"/>
              <a:buNone/>
            </a:pPr>
            <a:r>
              <a:rPr lang="en-US" sz="5400"/>
              <a:t>Exploratory Data Analysis</a:t>
            </a:r>
            <a:endParaRPr i="1" sz="5400"/>
          </a:p>
        </p:txBody>
      </p:sp>
      <p:cxnSp>
        <p:nvCxnSpPr>
          <p:cNvPr id="117" name="Google Shape;117;p5"/>
          <p:cNvCxnSpPr/>
          <p:nvPr/>
        </p:nvCxnSpPr>
        <p:spPr>
          <a:xfrm>
            <a:off x="-9250" y="5401053"/>
            <a:ext cx="1395599" cy="1441414"/>
          </a:xfrm>
          <a:prstGeom prst="straightConnector1">
            <a:avLst/>
          </a:prstGeom>
          <a:noFill/>
          <a:ln cap="flat" cmpd="sng" w="9525">
            <a:solidFill>
              <a:schemeClr val="lt1"/>
            </a:solidFill>
            <a:prstDash val="dash"/>
            <a:miter lim="800000"/>
            <a:headEnd len="sm" w="sm" type="none"/>
            <a:tailEnd len="sm" w="sm" type="none"/>
          </a:ln>
        </p:spPr>
      </p:cxnSp>
      <p:cxnSp>
        <p:nvCxnSpPr>
          <p:cNvPr id="118" name="Google Shape;118;p5"/>
          <p:cNvCxnSpPr/>
          <p:nvPr/>
        </p:nvCxnSpPr>
        <p:spPr>
          <a:xfrm>
            <a:off x="10801316" y="-26353"/>
            <a:ext cx="1395599" cy="1441414"/>
          </a:xfrm>
          <a:prstGeom prst="straightConnector1">
            <a:avLst/>
          </a:prstGeom>
          <a:noFill/>
          <a:ln cap="flat" cmpd="sng" w="9525">
            <a:solidFill>
              <a:schemeClr val="lt1"/>
            </a:solidFill>
            <a:prstDash val="dash"/>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d21771e080_0_0"/>
          <p:cNvSpPr/>
          <p:nvPr>
            <p:ph idx="2" type="pic"/>
          </p:nvPr>
        </p:nvSpPr>
        <p:spPr>
          <a:xfrm>
            <a:off x="-9249" y="-4352"/>
            <a:ext cx="12201300" cy="6862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1500"/>
              </a:spcBef>
              <a:spcAft>
                <a:spcPts val="0"/>
              </a:spcAft>
              <a:buClr>
                <a:schemeClr val="accent1"/>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125" name="Google Shape;125;gd21771e080_0_0"/>
          <p:cNvPicPr preferRelativeResize="0"/>
          <p:nvPr/>
        </p:nvPicPr>
        <p:blipFill rotWithShape="1">
          <a:blip r:embed="rId3">
            <a:alphaModFix/>
          </a:blip>
          <a:srcRect b="0" l="0" r="0" t="0"/>
          <a:stretch/>
        </p:blipFill>
        <p:spPr>
          <a:xfrm>
            <a:off x="6600303" y="2474912"/>
            <a:ext cx="4853100" cy="3932400"/>
          </a:xfrm>
          <a:prstGeom prst="rect">
            <a:avLst/>
          </a:prstGeom>
          <a:noFill/>
          <a:ln>
            <a:noFill/>
          </a:ln>
        </p:spPr>
      </p:pic>
      <p:sp>
        <p:nvSpPr>
          <p:cNvPr id="126" name="Google Shape;126;gd21771e080_0_0"/>
          <p:cNvSpPr txBox="1"/>
          <p:nvPr/>
        </p:nvSpPr>
        <p:spPr>
          <a:xfrm>
            <a:off x="1061350" y="1530800"/>
            <a:ext cx="3755700" cy="83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gd21771e080_0_0"/>
          <p:cNvPicPr preferRelativeResize="0"/>
          <p:nvPr/>
        </p:nvPicPr>
        <p:blipFill rotWithShape="1">
          <a:blip r:embed="rId4">
            <a:alphaModFix/>
          </a:blip>
          <a:srcRect b="0" l="0" r="0" t="0"/>
          <a:stretch/>
        </p:blipFill>
        <p:spPr>
          <a:xfrm>
            <a:off x="571500" y="2474781"/>
            <a:ext cx="4433099" cy="3932594"/>
          </a:xfrm>
          <a:prstGeom prst="rect">
            <a:avLst/>
          </a:prstGeom>
          <a:noFill/>
          <a:ln>
            <a:noFill/>
          </a:ln>
        </p:spPr>
      </p:pic>
      <p:sp>
        <p:nvSpPr>
          <p:cNvPr id="128" name="Google Shape;128;gd21771e080_0_0"/>
          <p:cNvSpPr txBox="1"/>
          <p:nvPr>
            <p:ph idx="1" type="body"/>
          </p:nvPr>
        </p:nvSpPr>
        <p:spPr>
          <a:xfrm>
            <a:off x="838201" y="1618714"/>
            <a:ext cx="4433100" cy="7032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SzPts val="1800"/>
              <a:buNone/>
            </a:pPr>
            <a:r>
              <a:rPr lang="en-US" sz="1800">
                <a:solidFill>
                  <a:schemeClr val="accent1"/>
                </a:solidFill>
              </a:rPr>
              <a:t>PYTHON</a:t>
            </a:r>
            <a:r>
              <a:rPr lang="en-US"/>
              <a:t> </a:t>
            </a:r>
            <a:r>
              <a:rPr lang="en-US" sz="1800">
                <a:solidFill>
                  <a:schemeClr val="accent1"/>
                </a:solidFill>
              </a:rPr>
              <a:t>OUTPUT</a:t>
            </a:r>
            <a:endParaRPr/>
          </a:p>
        </p:txBody>
      </p:sp>
      <p:sp>
        <p:nvSpPr>
          <p:cNvPr id="129" name="Google Shape;129;gd21771e080_0_0"/>
          <p:cNvSpPr txBox="1"/>
          <p:nvPr/>
        </p:nvSpPr>
        <p:spPr>
          <a:xfrm>
            <a:off x="428625" y="387800"/>
            <a:ext cx="4143300" cy="732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lt1"/>
              </a:buClr>
              <a:buSzPts val="2400"/>
              <a:buFont typeface="MingLiU"/>
              <a:buNone/>
            </a:pPr>
            <a:r>
              <a:rPr b="1" i="0" lang="en-US" sz="2400" u="none" cap="none" strike="noStrike">
                <a:solidFill>
                  <a:schemeClr val="lt1"/>
                </a:solidFill>
                <a:latin typeface="MingLiU"/>
                <a:ea typeface="MingLiU"/>
                <a:cs typeface="MingLiU"/>
                <a:sym typeface="MingLiU"/>
              </a:rPr>
              <a:t>Missing</a:t>
            </a:r>
            <a:r>
              <a:rPr b="0" i="0" lang="en-US" sz="1500" u="none" cap="none" strike="noStrike">
                <a:solidFill>
                  <a:schemeClr val="lt1"/>
                </a:solidFill>
                <a:latin typeface="Arial"/>
                <a:ea typeface="Arial"/>
                <a:cs typeface="Arial"/>
                <a:sym typeface="Arial"/>
              </a:rPr>
              <a:t> </a:t>
            </a:r>
            <a:r>
              <a:rPr b="1" i="0" lang="en-US" sz="2400" u="none" cap="none" strike="noStrike">
                <a:solidFill>
                  <a:schemeClr val="lt1"/>
                </a:solidFill>
                <a:latin typeface="MingLiU"/>
                <a:ea typeface="MingLiU"/>
                <a:cs typeface="MingLiU"/>
                <a:sym typeface="MingLiU"/>
              </a:rPr>
              <a:t>values</a:t>
            </a:r>
            <a:r>
              <a:rPr b="0" i="0" lang="en-US" sz="1500" u="none" cap="none" strike="noStrike">
                <a:solidFill>
                  <a:schemeClr val="lt1"/>
                </a:solidFill>
                <a:latin typeface="Arial"/>
                <a:ea typeface="Arial"/>
                <a:cs typeface="Arial"/>
                <a:sym typeface="Arial"/>
              </a:rPr>
              <a:t> </a:t>
            </a:r>
            <a:r>
              <a:rPr b="1" i="0" lang="en-US" sz="2400" u="none" cap="none" strike="noStrike">
                <a:solidFill>
                  <a:schemeClr val="lt1"/>
                </a:solidFill>
                <a:latin typeface="MingLiU"/>
                <a:ea typeface="MingLiU"/>
                <a:cs typeface="MingLiU"/>
                <a:sym typeface="MingLiU"/>
              </a:rPr>
              <a:t>in</a:t>
            </a:r>
            <a:r>
              <a:rPr b="0" i="0" lang="en-US" sz="1500" u="none" cap="none" strike="noStrike">
                <a:solidFill>
                  <a:schemeClr val="lt1"/>
                </a:solidFill>
                <a:latin typeface="Arial"/>
                <a:ea typeface="Arial"/>
                <a:cs typeface="Arial"/>
                <a:sym typeface="Arial"/>
              </a:rPr>
              <a:t> </a:t>
            </a:r>
            <a:r>
              <a:rPr b="1" i="0" lang="en-US" sz="2400" u="none" cap="none" strike="noStrike">
                <a:solidFill>
                  <a:schemeClr val="lt1"/>
                </a:solidFill>
                <a:latin typeface="MingLiU"/>
                <a:ea typeface="MingLiU"/>
                <a:cs typeface="MingLiU"/>
                <a:sym typeface="MingLiU"/>
              </a:rPr>
              <a:t>the</a:t>
            </a:r>
            <a:r>
              <a:rPr b="0" i="0" lang="en-US" sz="1500" u="none" cap="none" strike="noStrike">
                <a:solidFill>
                  <a:schemeClr val="lt1"/>
                </a:solidFill>
                <a:latin typeface="Arial"/>
                <a:ea typeface="Arial"/>
                <a:cs typeface="Arial"/>
                <a:sym typeface="Arial"/>
              </a:rPr>
              <a:t> </a:t>
            </a:r>
            <a:r>
              <a:rPr b="1" i="0" lang="en-US" sz="2400" u="none" cap="none" strike="noStrike">
                <a:solidFill>
                  <a:schemeClr val="lt1"/>
                </a:solidFill>
                <a:latin typeface="MingLiU"/>
                <a:ea typeface="MingLiU"/>
                <a:cs typeface="MingLiU"/>
                <a:sym typeface="MingLiU"/>
              </a:rPr>
              <a:t>datasets</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d21771e080_0_0"/>
          <p:cNvSpPr txBox="1"/>
          <p:nvPr>
            <p:ph idx="4294967295" type="body"/>
          </p:nvPr>
        </p:nvSpPr>
        <p:spPr>
          <a:xfrm>
            <a:off x="6932749" y="1618714"/>
            <a:ext cx="4433100" cy="703200"/>
          </a:xfrm>
          <a:prstGeom prst="rect">
            <a:avLst/>
          </a:prstGeom>
          <a:noFill/>
          <a:ln>
            <a:noFill/>
          </a:ln>
        </p:spPr>
        <p:txBody>
          <a:bodyPr anchorCtr="0" anchor="ctr" bIns="45700" lIns="91425" spcFirstLastPara="1" rIns="91425" wrap="square" tIns="45700">
            <a:normAutofit/>
          </a:bodyPr>
          <a:lstStyle/>
          <a:p>
            <a:pPr indent="0" lvl="0" marL="0" marR="0" rtl="0" algn="l">
              <a:lnSpc>
                <a:spcPct val="150000"/>
              </a:lnSpc>
              <a:spcBef>
                <a:spcPts val="0"/>
              </a:spcBef>
              <a:spcAft>
                <a:spcPts val="0"/>
              </a:spcAft>
              <a:buSzPts val="1800"/>
              <a:buNone/>
            </a:pPr>
            <a:r>
              <a:rPr b="1" lang="en-US" sz="1800">
                <a:solidFill>
                  <a:schemeClr val="accent1"/>
                </a:solidFill>
                <a:latin typeface="MingLiU"/>
                <a:ea typeface="MingLiU"/>
                <a:cs typeface="MingLiU"/>
                <a:sym typeface="MingLiU"/>
              </a:rPr>
              <a:t>VISUALIZATION</a:t>
            </a:r>
            <a:endParaRPr b="1" sz="1800">
              <a:solidFill>
                <a:schemeClr val="accent1"/>
              </a:solidFill>
              <a:latin typeface="MingLiU"/>
              <a:ea typeface="MingLiU"/>
              <a:cs typeface="MingLiU"/>
              <a:sym typeface="MingLi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7"/>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Descriptive Statistics of each dataset</a:t>
            </a:r>
            <a:endParaRPr/>
          </a:p>
        </p:txBody>
      </p:sp>
      <p:sp>
        <p:nvSpPr>
          <p:cNvPr id="136" name="Google Shape;136;p7"/>
          <p:cNvSpPr txBox="1"/>
          <p:nvPr>
            <p:ph idx="3" type="body"/>
          </p:nvPr>
        </p:nvSpPr>
        <p:spPr>
          <a:xfrm>
            <a:off x="830262" y="1274763"/>
            <a:ext cx="11075987" cy="82073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500"/>
              <a:buChar char="•"/>
            </a:pPr>
            <a:r>
              <a:rPr lang="en-US"/>
              <a:t>Descriptive statistics of each feature in all 4 datasets were produced to identify type errors or zero rows.</a:t>
            </a:r>
            <a:endParaRPr/>
          </a:p>
        </p:txBody>
      </p:sp>
      <p:pic>
        <p:nvPicPr>
          <p:cNvPr id="137" name="Google Shape;137;p7"/>
          <p:cNvPicPr preferRelativeResize="0"/>
          <p:nvPr/>
        </p:nvPicPr>
        <p:blipFill rotWithShape="1">
          <a:blip r:embed="rId3">
            <a:alphaModFix/>
          </a:blip>
          <a:srcRect b="0" l="0" r="0" t="0"/>
          <a:stretch/>
        </p:blipFill>
        <p:spPr>
          <a:xfrm>
            <a:off x="954087" y="2387600"/>
            <a:ext cx="10829925" cy="3398476"/>
          </a:xfrm>
          <a:prstGeom prst="rect">
            <a:avLst/>
          </a:prstGeom>
          <a:noFill/>
          <a:ln>
            <a:noFill/>
          </a:ln>
        </p:spPr>
      </p:pic>
      <p:sp>
        <p:nvSpPr>
          <p:cNvPr id="138" name="Google Shape;138;p7"/>
          <p:cNvSpPr/>
          <p:nvPr/>
        </p:nvSpPr>
        <p:spPr>
          <a:xfrm>
            <a:off x="4232364" y="1685131"/>
            <a:ext cx="371934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Cleveland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Descriptive Statistics of each dataset continued...</a:t>
            </a:r>
            <a:endParaRPr/>
          </a:p>
        </p:txBody>
      </p:sp>
      <p:sp>
        <p:nvSpPr>
          <p:cNvPr id="144" name="Google Shape;144;p8"/>
          <p:cNvSpPr/>
          <p:nvPr/>
        </p:nvSpPr>
        <p:spPr>
          <a:xfrm>
            <a:off x="4232364" y="1685131"/>
            <a:ext cx="371934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Switzerland</a:t>
            </a:r>
            <a:endParaRPr b="0" i="0" sz="1400" u="none" cap="none" strike="noStrike">
              <a:solidFill>
                <a:srgbClr val="000000"/>
              </a:solidFill>
              <a:latin typeface="Arial"/>
              <a:ea typeface="Arial"/>
              <a:cs typeface="Arial"/>
              <a:sym typeface="Arial"/>
            </a:endParaRPr>
          </a:p>
        </p:txBody>
      </p:sp>
      <p:pic>
        <p:nvPicPr>
          <p:cNvPr id="145" name="Google Shape;145;p8"/>
          <p:cNvPicPr preferRelativeResize="0"/>
          <p:nvPr/>
        </p:nvPicPr>
        <p:blipFill rotWithShape="1">
          <a:blip r:embed="rId3">
            <a:alphaModFix/>
          </a:blip>
          <a:srcRect b="0" l="0" r="0" t="0"/>
          <a:stretch/>
        </p:blipFill>
        <p:spPr>
          <a:xfrm>
            <a:off x="1272384" y="2331462"/>
            <a:ext cx="9639300" cy="369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9"/>
          <p:cNvSpPr txBox="1"/>
          <p:nvPr>
            <p:ph type="title"/>
          </p:nvPr>
        </p:nvSpPr>
        <p:spPr>
          <a:xfrm>
            <a:off x="830269" y="168721"/>
            <a:ext cx="10523531" cy="58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MingLiU"/>
              <a:buNone/>
            </a:pPr>
            <a:r>
              <a:rPr lang="en-US"/>
              <a:t>Descriptive Statistics of each dataset continued...</a:t>
            </a:r>
            <a:endParaRPr/>
          </a:p>
        </p:txBody>
      </p:sp>
      <p:sp>
        <p:nvSpPr>
          <p:cNvPr id="151" name="Google Shape;151;p9"/>
          <p:cNvSpPr/>
          <p:nvPr/>
        </p:nvSpPr>
        <p:spPr>
          <a:xfrm>
            <a:off x="4232364" y="1685131"/>
            <a:ext cx="371934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Hungarian</a:t>
            </a:r>
            <a:endParaRPr b="0" i="0" sz="1400" u="none" cap="none" strike="noStrike">
              <a:solidFill>
                <a:srgbClr val="000000"/>
              </a:solidFill>
              <a:latin typeface="Arial"/>
              <a:ea typeface="Arial"/>
              <a:cs typeface="Arial"/>
              <a:sym typeface="Arial"/>
            </a:endParaRPr>
          </a:p>
        </p:txBody>
      </p:sp>
      <p:pic>
        <p:nvPicPr>
          <p:cNvPr id="152" name="Google Shape;152;p9"/>
          <p:cNvPicPr preferRelativeResize="0"/>
          <p:nvPr/>
        </p:nvPicPr>
        <p:blipFill rotWithShape="1">
          <a:blip r:embed="rId3">
            <a:alphaModFix/>
          </a:blip>
          <a:srcRect b="0" l="0" r="0" t="0"/>
          <a:stretch/>
        </p:blipFill>
        <p:spPr>
          <a:xfrm>
            <a:off x="1181896" y="2452687"/>
            <a:ext cx="9820275" cy="3686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2021-04-14T19:20:23Z</dcterms:created>
  <dc:creator>Syed Muhammad Sabih</dc:creator>
</cp:coreProperties>
</file>